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96" r:id="rId2"/>
    <p:sldId id="317" r:id="rId3"/>
    <p:sldId id="313" r:id="rId4"/>
    <p:sldId id="310" r:id="rId5"/>
    <p:sldId id="285" r:id="rId6"/>
    <p:sldId id="295" r:id="rId7"/>
    <p:sldId id="315" r:id="rId8"/>
    <p:sldId id="300" r:id="rId9"/>
    <p:sldId id="301" r:id="rId10"/>
    <p:sldId id="302" r:id="rId11"/>
    <p:sldId id="303" r:id="rId12"/>
    <p:sldId id="294" r:id="rId13"/>
    <p:sldId id="293" r:id="rId14"/>
    <p:sldId id="291" r:id="rId15"/>
    <p:sldId id="289" r:id="rId16"/>
    <p:sldId id="305" r:id="rId17"/>
    <p:sldId id="304" r:id="rId18"/>
    <p:sldId id="288" r:id="rId19"/>
    <p:sldId id="286" r:id="rId20"/>
    <p:sldId id="307" r:id="rId21"/>
    <p:sldId id="306" r:id="rId22"/>
    <p:sldId id="308" r:id="rId23"/>
    <p:sldId id="299" r:id="rId24"/>
    <p:sldId id="256" r:id="rId25"/>
    <p:sldId id="257" r:id="rId26"/>
    <p:sldId id="258" r:id="rId27"/>
    <p:sldId id="259" r:id="rId28"/>
    <p:sldId id="260" r:id="rId29"/>
    <p:sldId id="261" r:id="rId30"/>
    <p:sldId id="262" r:id="rId31"/>
    <p:sldId id="263" r:id="rId32"/>
    <p:sldId id="264" r:id="rId33"/>
    <p:sldId id="265" r:id="rId34"/>
    <p:sldId id="266" r:id="rId35"/>
    <p:sldId id="267" r:id="rId36"/>
    <p:sldId id="268" r:id="rId37"/>
    <p:sldId id="269" r:id="rId38"/>
    <p:sldId id="270" r:id="rId39"/>
    <p:sldId id="316" r:id="rId40"/>
    <p:sldId id="271" r:id="rId41"/>
    <p:sldId id="273" r:id="rId42"/>
    <p:sldId id="274" r:id="rId43"/>
    <p:sldId id="275" r:id="rId44"/>
    <p:sldId id="277" r:id="rId45"/>
    <p:sldId id="278" r:id="rId46"/>
    <p:sldId id="279" r:id="rId47"/>
    <p:sldId id="280" r:id="rId48"/>
    <p:sldId id="281" r:id="rId49"/>
    <p:sldId id="282" r:id="rId50"/>
    <p:sldId id="283" r:id="rId51"/>
    <p:sldId id="318" r:id="rId52"/>
    <p:sldId id="284" r:id="rId53"/>
    <p:sldId id="272" r:id="rId54"/>
  </p:sldIdLst>
  <p:sldSz cx="12192000" cy="6858000"/>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12" autoAdjust="0"/>
    <p:restoredTop sz="94660"/>
  </p:normalViewPr>
  <p:slideViewPr>
    <p:cSldViewPr snapToGrid="0">
      <p:cViewPr varScale="1">
        <p:scale>
          <a:sx n="71" d="100"/>
          <a:sy n="71" d="100"/>
        </p:scale>
        <p:origin x="438" y="60"/>
      </p:cViewPr>
      <p:guideLst/>
    </p:cSldViewPr>
  </p:slideViewPr>
  <p:notesTextViewPr>
    <p:cViewPr>
      <p:scale>
        <a:sx n="1" d="1"/>
        <a:sy n="1" d="1"/>
      </p:scale>
      <p:origin x="0" y="0"/>
    </p:cViewPr>
  </p:notesTextViewPr>
  <p:sorterViewPr>
    <p:cViewPr>
      <p:scale>
        <a:sx n="100" d="100"/>
        <a:sy n="100" d="100"/>
      </p:scale>
      <p:origin x="0" y="-96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D644BC-BAF6-424B-B3E3-2E8C3F4E1205}" type="doc">
      <dgm:prSet loTypeId="urn:microsoft.com/office/officeart/2005/8/layout/gear1" loCatId="relationship" qsTypeId="urn:microsoft.com/office/officeart/2005/8/quickstyle/simple5" qsCatId="simple" csTypeId="urn:microsoft.com/office/officeart/2005/8/colors/colorful1" csCatId="colorful" phldr="1"/>
      <dgm:spPr/>
    </dgm:pt>
    <dgm:pt modelId="{270DA72C-00CA-42E0-ACEA-234EDE35392F}">
      <dgm:prSet phldrT="[Texto]"/>
      <dgm:spPr>
        <a:xfrm>
          <a:off x="2358262" y="1782198"/>
          <a:ext cx="2178242" cy="2178242"/>
        </a:xfrm>
        <a:prstGeom prst="gear9">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s-MX" b="1" dirty="0" smtClean="0">
              <a:solidFill>
                <a:sysClr val="window" lastClr="FFFFFF"/>
              </a:solidFill>
              <a:latin typeface="Calibri"/>
              <a:ea typeface="+mn-ea"/>
              <a:cs typeface="+mn-cs"/>
            </a:rPr>
            <a:t>MPP- ATENCIÓN A LAS AGUAS, MPP-INDUSTRIAS BÁSICAS, ESTRATEGICAS Y SOCIALITAS,  MPP-RELACIONES INTERIORES (VICEMINISTERIO DE GESTIÓN DE RIEGOS), MPP-ENERGÍA ELÉCTRICA, BCV, CORPOELEC, INPARQUES</a:t>
          </a:r>
          <a:endParaRPr lang="es-ES" b="1" dirty="0">
            <a:solidFill>
              <a:sysClr val="window" lastClr="FFFFFF"/>
            </a:solidFill>
            <a:latin typeface="Calibri"/>
            <a:ea typeface="+mn-ea"/>
            <a:cs typeface="+mn-cs"/>
          </a:endParaRPr>
        </a:p>
      </dgm:t>
    </dgm:pt>
    <dgm:pt modelId="{99C3A622-D429-4035-9B71-0F9ACABC55C0}" type="parTrans" cxnId="{EC8FE4DD-112C-440F-8E33-C3BF8DB73056}">
      <dgm:prSet/>
      <dgm:spPr/>
      <dgm:t>
        <a:bodyPr/>
        <a:lstStyle/>
        <a:p>
          <a:endParaRPr lang="es-ES"/>
        </a:p>
      </dgm:t>
    </dgm:pt>
    <dgm:pt modelId="{EE8E84EA-70E8-47D7-AA55-C0063EF4DB0E}" type="sibTrans" cxnId="{EC8FE4DD-112C-440F-8E33-C3BF8DB73056}">
      <dgm:prSet/>
      <dgm:spPr>
        <a:xfrm>
          <a:off x="2188222" y="1454951"/>
          <a:ext cx="2788149" cy="2788149"/>
        </a:xfrm>
        <a:prstGeom prst="circularArrow">
          <a:avLst>
            <a:gd name="adj1" fmla="val 4687"/>
            <a:gd name="adj2" fmla="val 299029"/>
            <a:gd name="adj3" fmla="val 2510441"/>
            <a:gd name="adj4" fmla="val 15873664"/>
            <a:gd name="adj5" fmla="val 5469"/>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s-ES"/>
        </a:p>
      </dgm:t>
    </dgm:pt>
    <dgm:pt modelId="{7C42AB50-0AF2-4DE6-A791-F5927C17E29E}">
      <dgm:prSet phldrT="[Texto]"/>
      <dgm:spPr>
        <a:xfrm>
          <a:off x="1090921" y="1267340"/>
          <a:ext cx="1584176" cy="1584176"/>
        </a:xfrm>
        <a:prstGeom prst="gear6">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s-MX" b="1" dirty="0" smtClean="0">
              <a:solidFill>
                <a:sysClr val="window" lastClr="FFFFFF"/>
              </a:solidFill>
              <a:latin typeface="Calibri"/>
              <a:ea typeface="+mn-ea"/>
              <a:cs typeface="+mn-cs"/>
            </a:rPr>
            <a:t>MPP-ECOSOCIALISMO-RECTOR DE LA POLÍTICA AMBIENTAL</a:t>
          </a:r>
          <a:endParaRPr lang="es-ES" b="1" dirty="0">
            <a:solidFill>
              <a:sysClr val="window" lastClr="FFFFFF"/>
            </a:solidFill>
            <a:latin typeface="Calibri"/>
            <a:ea typeface="+mn-ea"/>
            <a:cs typeface="+mn-cs"/>
          </a:endParaRPr>
        </a:p>
      </dgm:t>
    </dgm:pt>
    <dgm:pt modelId="{C8C4F943-5180-4F21-8ED5-2D43634D0354}" type="parTrans" cxnId="{0327460D-4B39-4AAF-91D9-3C08A697E2BE}">
      <dgm:prSet/>
      <dgm:spPr/>
      <dgm:t>
        <a:bodyPr/>
        <a:lstStyle/>
        <a:p>
          <a:endParaRPr lang="es-ES"/>
        </a:p>
      </dgm:t>
    </dgm:pt>
    <dgm:pt modelId="{DA15A036-0C7F-44C5-942C-60C2930752A5}" type="sibTrans" cxnId="{0327460D-4B39-4AAF-91D9-3C08A697E2BE}">
      <dgm:prSet/>
      <dgm:spPr>
        <a:xfrm>
          <a:off x="810366" y="917826"/>
          <a:ext cx="2025765" cy="2025765"/>
        </a:xfrm>
        <a:prstGeom prst="leftCircularArrow">
          <a:avLst>
            <a:gd name="adj1" fmla="val 6452"/>
            <a:gd name="adj2" fmla="val 429999"/>
            <a:gd name="adj3" fmla="val 10489124"/>
            <a:gd name="adj4" fmla="val 14837806"/>
            <a:gd name="adj5" fmla="val 7527"/>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s-ES"/>
        </a:p>
      </dgm:t>
    </dgm:pt>
    <dgm:pt modelId="{DB596C8F-527D-4DAB-91E7-78856109D80A}">
      <dgm:prSet phldrT="[Texto]" custT="1"/>
      <dgm:spPr>
        <a:xfrm rot="20700000">
          <a:off x="1978221" y="174421"/>
          <a:ext cx="1552169" cy="1552169"/>
        </a:xfrm>
        <a:prstGeom prst="gear6">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s-MX" sz="800" b="1" dirty="0" smtClean="0">
              <a:solidFill>
                <a:sysClr val="window" lastClr="FFFFFF"/>
              </a:solidFill>
              <a:latin typeface="Calibri"/>
              <a:ea typeface="+mn-ea"/>
              <a:cs typeface="+mn-cs"/>
            </a:rPr>
            <a:t>INE- ORGANISMO COORDINADOR</a:t>
          </a:r>
          <a:endParaRPr lang="es-ES" sz="800" b="1" dirty="0">
            <a:solidFill>
              <a:sysClr val="window" lastClr="FFFFFF"/>
            </a:solidFill>
            <a:latin typeface="Calibri"/>
            <a:ea typeface="+mn-ea"/>
            <a:cs typeface="+mn-cs"/>
          </a:endParaRPr>
        </a:p>
      </dgm:t>
    </dgm:pt>
    <dgm:pt modelId="{F165D1A6-F8FE-46B9-AE45-01241ECE50D3}" type="parTrans" cxnId="{AAADCB67-2A21-4924-8610-D82AB2F10662}">
      <dgm:prSet/>
      <dgm:spPr/>
      <dgm:t>
        <a:bodyPr/>
        <a:lstStyle/>
        <a:p>
          <a:endParaRPr lang="es-ES"/>
        </a:p>
      </dgm:t>
    </dgm:pt>
    <dgm:pt modelId="{2E5673EC-AA3D-468E-A611-0C51E30D790A}" type="sibTrans" cxnId="{AAADCB67-2A21-4924-8610-D82AB2F10662}">
      <dgm:prSet/>
      <dgm:spPr>
        <a:xfrm>
          <a:off x="1619188" y="-164558"/>
          <a:ext cx="2184182" cy="2184182"/>
        </a:xfrm>
        <a:prstGeom prst="circularArrow">
          <a:avLst>
            <a:gd name="adj1" fmla="val 5984"/>
            <a:gd name="adj2" fmla="val 394124"/>
            <a:gd name="adj3" fmla="val 13313824"/>
            <a:gd name="adj4" fmla="val 10508221"/>
            <a:gd name="adj5" fmla="val 6981"/>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s-ES"/>
        </a:p>
      </dgm:t>
    </dgm:pt>
    <dgm:pt modelId="{A6254128-92E0-401D-8E2C-010751EB27D8}" type="pres">
      <dgm:prSet presAssocID="{47D644BC-BAF6-424B-B3E3-2E8C3F4E1205}" presName="composite" presStyleCnt="0">
        <dgm:presLayoutVars>
          <dgm:chMax val="3"/>
          <dgm:animLvl val="lvl"/>
          <dgm:resizeHandles val="exact"/>
        </dgm:presLayoutVars>
      </dgm:prSet>
      <dgm:spPr/>
    </dgm:pt>
    <dgm:pt modelId="{CA35864E-4466-4047-A4EF-D7BC68343201}" type="pres">
      <dgm:prSet presAssocID="{270DA72C-00CA-42E0-ACEA-234EDE35392F}" presName="gear1" presStyleLbl="node1" presStyleIdx="0" presStyleCnt="3">
        <dgm:presLayoutVars>
          <dgm:chMax val="1"/>
          <dgm:bulletEnabled val="1"/>
        </dgm:presLayoutVars>
      </dgm:prSet>
      <dgm:spPr/>
      <dgm:t>
        <a:bodyPr/>
        <a:lstStyle/>
        <a:p>
          <a:endParaRPr lang="es-ES"/>
        </a:p>
      </dgm:t>
    </dgm:pt>
    <dgm:pt modelId="{DD9892A6-BA4A-4C81-9020-2FB749D0A003}" type="pres">
      <dgm:prSet presAssocID="{270DA72C-00CA-42E0-ACEA-234EDE35392F}" presName="gear1srcNode" presStyleLbl="node1" presStyleIdx="0" presStyleCnt="3"/>
      <dgm:spPr/>
      <dgm:t>
        <a:bodyPr/>
        <a:lstStyle/>
        <a:p>
          <a:endParaRPr lang="es-VE"/>
        </a:p>
      </dgm:t>
    </dgm:pt>
    <dgm:pt modelId="{8FDD7708-5D0A-4A3D-A18D-9CCC41745080}" type="pres">
      <dgm:prSet presAssocID="{270DA72C-00CA-42E0-ACEA-234EDE35392F}" presName="gear1dstNode" presStyleLbl="node1" presStyleIdx="0" presStyleCnt="3"/>
      <dgm:spPr/>
      <dgm:t>
        <a:bodyPr/>
        <a:lstStyle/>
        <a:p>
          <a:endParaRPr lang="es-VE"/>
        </a:p>
      </dgm:t>
    </dgm:pt>
    <dgm:pt modelId="{1CEFF6FA-7D77-471B-BAF4-30EF69742621}" type="pres">
      <dgm:prSet presAssocID="{7C42AB50-0AF2-4DE6-A791-F5927C17E29E}" presName="gear2" presStyleLbl="node1" presStyleIdx="1" presStyleCnt="3">
        <dgm:presLayoutVars>
          <dgm:chMax val="1"/>
          <dgm:bulletEnabled val="1"/>
        </dgm:presLayoutVars>
      </dgm:prSet>
      <dgm:spPr/>
      <dgm:t>
        <a:bodyPr/>
        <a:lstStyle/>
        <a:p>
          <a:endParaRPr lang="es-ES"/>
        </a:p>
      </dgm:t>
    </dgm:pt>
    <dgm:pt modelId="{22019171-6A99-49E8-AA51-23A7B237D2E7}" type="pres">
      <dgm:prSet presAssocID="{7C42AB50-0AF2-4DE6-A791-F5927C17E29E}" presName="gear2srcNode" presStyleLbl="node1" presStyleIdx="1" presStyleCnt="3"/>
      <dgm:spPr/>
      <dgm:t>
        <a:bodyPr/>
        <a:lstStyle/>
        <a:p>
          <a:endParaRPr lang="es-VE"/>
        </a:p>
      </dgm:t>
    </dgm:pt>
    <dgm:pt modelId="{E2100C10-4959-4CA5-987C-7609B0EE99C7}" type="pres">
      <dgm:prSet presAssocID="{7C42AB50-0AF2-4DE6-A791-F5927C17E29E}" presName="gear2dstNode" presStyleLbl="node1" presStyleIdx="1" presStyleCnt="3"/>
      <dgm:spPr/>
      <dgm:t>
        <a:bodyPr/>
        <a:lstStyle/>
        <a:p>
          <a:endParaRPr lang="es-VE"/>
        </a:p>
      </dgm:t>
    </dgm:pt>
    <dgm:pt modelId="{18B4DCD0-CF74-4A80-88D1-0D0A9C807573}" type="pres">
      <dgm:prSet presAssocID="{DB596C8F-527D-4DAB-91E7-78856109D80A}" presName="gear3" presStyleLbl="node1" presStyleIdx="2" presStyleCnt="3" custScaleX="100569"/>
      <dgm:spPr/>
      <dgm:t>
        <a:bodyPr/>
        <a:lstStyle/>
        <a:p>
          <a:endParaRPr lang="es-ES"/>
        </a:p>
      </dgm:t>
    </dgm:pt>
    <dgm:pt modelId="{8033479B-9D31-44FB-8483-AE53596921D0}" type="pres">
      <dgm:prSet presAssocID="{DB596C8F-527D-4DAB-91E7-78856109D80A}" presName="gear3tx" presStyleLbl="node1" presStyleIdx="2" presStyleCnt="3">
        <dgm:presLayoutVars>
          <dgm:chMax val="1"/>
          <dgm:bulletEnabled val="1"/>
        </dgm:presLayoutVars>
      </dgm:prSet>
      <dgm:spPr/>
      <dgm:t>
        <a:bodyPr/>
        <a:lstStyle/>
        <a:p>
          <a:endParaRPr lang="es-ES"/>
        </a:p>
      </dgm:t>
    </dgm:pt>
    <dgm:pt modelId="{3C9DC835-187D-4DC5-8DAE-FEDB44075D89}" type="pres">
      <dgm:prSet presAssocID="{DB596C8F-527D-4DAB-91E7-78856109D80A}" presName="gear3srcNode" presStyleLbl="node1" presStyleIdx="2" presStyleCnt="3"/>
      <dgm:spPr/>
      <dgm:t>
        <a:bodyPr/>
        <a:lstStyle/>
        <a:p>
          <a:endParaRPr lang="es-VE"/>
        </a:p>
      </dgm:t>
    </dgm:pt>
    <dgm:pt modelId="{C8D932E3-B67E-44AE-B6C9-69B2E555B659}" type="pres">
      <dgm:prSet presAssocID="{DB596C8F-527D-4DAB-91E7-78856109D80A}" presName="gear3dstNode" presStyleLbl="node1" presStyleIdx="2" presStyleCnt="3"/>
      <dgm:spPr/>
      <dgm:t>
        <a:bodyPr/>
        <a:lstStyle/>
        <a:p>
          <a:endParaRPr lang="es-VE"/>
        </a:p>
      </dgm:t>
    </dgm:pt>
    <dgm:pt modelId="{CFCDFF25-05AD-4610-9DD8-C4768DF689DA}" type="pres">
      <dgm:prSet presAssocID="{EE8E84EA-70E8-47D7-AA55-C0063EF4DB0E}" presName="connector1" presStyleLbl="sibTrans2D1" presStyleIdx="0" presStyleCnt="3"/>
      <dgm:spPr/>
      <dgm:t>
        <a:bodyPr/>
        <a:lstStyle/>
        <a:p>
          <a:endParaRPr lang="es-VE"/>
        </a:p>
      </dgm:t>
    </dgm:pt>
    <dgm:pt modelId="{49B88EDC-8189-48BB-8FE7-EC592125EC49}" type="pres">
      <dgm:prSet presAssocID="{DA15A036-0C7F-44C5-942C-60C2930752A5}" presName="connector2" presStyleLbl="sibTrans2D1" presStyleIdx="1" presStyleCnt="3"/>
      <dgm:spPr/>
      <dgm:t>
        <a:bodyPr/>
        <a:lstStyle/>
        <a:p>
          <a:endParaRPr lang="es-VE"/>
        </a:p>
      </dgm:t>
    </dgm:pt>
    <dgm:pt modelId="{B0EC9052-5E95-43C6-BCE2-B35805B7DEB4}" type="pres">
      <dgm:prSet presAssocID="{2E5673EC-AA3D-468E-A611-0C51E30D790A}" presName="connector3" presStyleLbl="sibTrans2D1" presStyleIdx="2" presStyleCnt="3"/>
      <dgm:spPr/>
      <dgm:t>
        <a:bodyPr/>
        <a:lstStyle/>
        <a:p>
          <a:endParaRPr lang="es-VE"/>
        </a:p>
      </dgm:t>
    </dgm:pt>
  </dgm:ptLst>
  <dgm:cxnLst>
    <dgm:cxn modelId="{6FCD8D16-FD8D-4F09-8958-718DB232F551}" type="presOf" srcId="{7C42AB50-0AF2-4DE6-A791-F5927C17E29E}" destId="{22019171-6A99-49E8-AA51-23A7B237D2E7}" srcOrd="1" destOrd="0" presId="urn:microsoft.com/office/officeart/2005/8/layout/gear1"/>
    <dgm:cxn modelId="{0475F3BA-4A91-47C2-B18F-59C5C115639E}" type="presOf" srcId="{270DA72C-00CA-42E0-ACEA-234EDE35392F}" destId="{DD9892A6-BA4A-4C81-9020-2FB749D0A003}" srcOrd="1" destOrd="0" presId="urn:microsoft.com/office/officeart/2005/8/layout/gear1"/>
    <dgm:cxn modelId="{170B0A10-2F44-4832-AEC3-C30D6F131D1C}" type="presOf" srcId="{DB596C8F-527D-4DAB-91E7-78856109D80A}" destId="{8033479B-9D31-44FB-8483-AE53596921D0}" srcOrd="1" destOrd="0" presId="urn:microsoft.com/office/officeart/2005/8/layout/gear1"/>
    <dgm:cxn modelId="{CB0BAA7F-BE33-4DDB-A1F7-00B51EBC72DA}" type="presOf" srcId="{47D644BC-BAF6-424B-B3E3-2E8C3F4E1205}" destId="{A6254128-92E0-401D-8E2C-010751EB27D8}" srcOrd="0" destOrd="0" presId="urn:microsoft.com/office/officeart/2005/8/layout/gear1"/>
    <dgm:cxn modelId="{DF854E50-8314-4F86-BAB9-920291E7D7B5}" type="presOf" srcId="{7C42AB50-0AF2-4DE6-A791-F5927C17E29E}" destId="{1CEFF6FA-7D77-471B-BAF4-30EF69742621}" srcOrd="0" destOrd="0" presId="urn:microsoft.com/office/officeart/2005/8/layout/gear1"/>
    <dgm:cxn modelId="{B8F320DF-9D4F-4BF9-8406-216E1EEF7C4C}" type="presOf" srcId="{DA15A036-0C7F-44C5-942C-60C2930752A5}" destId="{49B88EDC-8189-48BB-8FE7-EC592125EC49}" srcOrd="0" destOrd="0" presId="urn:microsoft.com/office/officeart/2005/8/layout/gear1"/>
    <dgm:cxn modelId="{06626229-BAAC-4402-9749-4F2AF8FC7FC9}" type="presOf" srcId="{DB596C8F-527D-4DAB-91E7-78856109D80A}" destId="{C8D932E3-B67E-44AE-B6C9-69B2E555B659}" srcOrd="3" destOrd="0" presId="urn:microsoft.com/office/officeart/2005/8/layout/gear1"/>
    <dgm:cxn modelId="{98C4E44A-E5AA-4B0C-9699-63E14E4950D9}" type="presOf" srcId="{DB596C8F-527D-4DAB-91E7-78856109D80A}" destId="{3C9DC835-187D-4DC5-8DAE-FEDB44075D89}" srcOrd="2" destOrd="0" presId="urn:microsoft.com/office/officeart/2005/8/layout/gear1"/>
    <dgm:cxn modelId="{AAADCB67-2A21-4924-8610-D82AB2F10662}" srcId="{47D644BC-BAF6-424B-B3E3-2E8C3F4E1205}" destId="{DB596C8F-527D-4DAB-91E7-78856109D80A}" srcOrd="2" destOrd="0" parTransId="{F165D1A6-F8FE-46B9-AE45-01241ECE50D3}" sibTransId="{2E5673EC-AA3D-468E-A611-0C51E30D790A}"/>
    <dgm:cxn modelId="{683673A3-A502-47EE-BEF2-182CE7F5E044}" type="presOf" srcId="{270DA72C-00CA-42E0-ACEA-234EDE35392F}" destId="{CA35864E-4466-4047-A4EF-D7BC68343201}" srcOrd="0" destOrd="0" presId="urn:microsoft.com/office/officeart/2005/8/layout/gear1"/>
    <dgm:cxn modelId="{0327460D-4B39-4AAF-91D9-3C08A697E2BE}" srcId="{47D644BC-BAF6-424B-B3E3-2E8C3F4E1205}" destId="{7C42AB50-0AF2-4DE6-A791-F5927C17E29E}" srcOrd="1" destOrd="0" parTransId="{C8C4F943-5180-4F21-8ED5-2D43634D0354}" sibTransId="{DA15A036-0C7F-44C5-942C-60C2930752A5}"/>
    <dgm:cxn modelId="{D6F28006-ED12-4EAA-A2BD-75E9D095D94B}" type="presOf" srcId="{DB596C8F-527D-4DAB-91E7-78856109D80A}" destId="{18B4DCD0-CF74-4A80-88D1-0D0A9C807573}" srcOrd="0" destOrd="0" presId="urn:microsoft.com/office/officeart/2005/8/layout/gear1"/>
    <dgm:cxn modelId="{81C9596D-8B43-4392-8DC4-8C4B86CADC69}" type="presOf" srcId="{EE8E84EA-70E8-47D7-AA55-C0063EF4DB0E}" destId="{CFCDFF25-05AD-4610-9DD8-C4768DF689DA}" srcOrd="0" destOrd="0" presId="urn:microsoft.com/office/officeart/2005/8/layout/gear1"/>
    <dgm:cxn modelId="{EC8FE4DD-112C-440F-8E33-C3BF8DB73056}" srcId="{47D644BC-BAF6-424B-B3E3-2E8C3F4E1205}" destId="{270DA72C-00CA-42E0-ACEA-234EDE35392F}" srcOrd="0" destOrd="0" parTransId="{99C3A622-D429-4035-9B71-0F9ACABC55C0}" sibTransId="{EE8E84EA-70E8-47D7-AA55-C0063EF4DB0E}"/>
    <dgm:cxn modelId="{143DC576-2EA5-4BD6-9FB7-3E0557576E18}" type="presOf" srcId="{270DA72C-00CA-42E0-ACEA-234EDE35392F}" destId="{8FDD7708-5D0A-4A3D-A18D-9CCC41745080}" srcOrd="2" destOrd="0" presId="urn:microsoft.com/office/officeart/2005/8/layout/gear1"/>
    <dgm:cxn modelId="{08082B37-954F-40A9-BED1-0D3CD8CBC726}" type="presOf" srcId="{7C42AB50-0AF2-4DE6-A791-F5927C17E29E}" destId="{E2100C10-4959-4CA5-987C-7609B0EE99C7}" srcOrd="2" destOrd="0" presId="urn:microsoft.com/office/officeart/2005/8/layout/gear1"/>
    <dgm:cxn modelId="{73C2B0A7-45D2-4F49-9B5A-A07B8AA40565}" type="presOf" srcId="{2E5673EC-AA3D-468E-A611-0C51E30D790A}" destId="{B0EC9052-5E95-43C6-BCE2-B35805B7DEB4}" srcOrd="0" destOrd="0" presId="urn:microsoft.com/office/officeart/2005/8/layout/gear1"/>
    <dgm:cxn modelId="{E6915980-0672-444D-8EB8-33A790C3C0E8}" type="presParOf" srcId="{A6254128-92E0-401D-8E2C-010751EB27D8}" destId="{CA35864E-4466-4047-A4EF-D7BC68343201}" srcOrd="0" destOrd="0" presId="urn:microsoft.com/office/officeart/2005/8/layout/gear1"/>
    <dgm:cxn modelId="{FD8849C3-B665-4A15-9574-97FF7FBCD394}" type="presParOf" srcId="{A6254128-92E0-401D-8E2C-010751EB27D8}" destId="{DD9892A6-BA4A-4C81-9020-2FB749D0A003}" srcOrd="1" destOrd="0" presId="urn:microsoft.com/office/officeart/2005/8/layout/gear1"/>
    <dgm:cxn modelId="{9547C6E7-24F5-4D12-9345-5A6EFED06A6B}" type="presParOf" srcId="{A6254128-92E0-401D-8E2C-010751EB27D8}" destId="{8FDD7708-5D0A-4A3D-A18D-9CCC41745080}" srcOrd="2" destOrd="0" presId="urn:microsoft.com/office/officeart/2005/8/layout/gear1"/>
    <dgm:cxn modelId="{40A7E2F0-C4EE-46EF-85C4-6C1ED6ED753D}" type="presParOf" srcId="{A6254128-92E0-401D-8E2C-010751EB27D8}" destId="{1CEFF6FA-7D77-471B-BAF4-30EF69742621}" srcOrd="3" destOrd="0" presId="urn:microsoft.com/office/officeart/2005/8/layout/gear1"/>
    <dgm:cxn modelId="{95AD4CD1-962C-4996-BE44-6A94AE28F190}" type="presParOf" srcId="{A6254128-92E0-401D-8E2C-010751EB27D8}" destId="{22019171-6A99-49E8-AA51-23A7B237D2E7}" srcOrd="4" destOrd="0" presId="urn:microsoft.com/office/officeart/2005/8/layout/gear1"/>
    <dgm:cxn modelId="{C0223034-A2BA-4633-B2DE-F1E50C4C0601}" type="presParOf" srcId="{A6254128-92E0-401D-8E2C-010751EB27D8}" destId="{E2100C10-4959-4CA5-987C-7609B0EE99C7}" srcOrd="5" destOrd="0" presId="urn:microsoft.com/office/officeart/2005/8/layout/gear1"/>
    <dgm:cxn modelId="{3BFDF6AF-B6BF-4FF9-A0B8-3956090AA0FA}" type="presParOf" srcId="{A6254128-92E0-401D-8E2C-010751EB27D8}" destId="{18B4DCD0-CF74-4A80-88D1-0D0A9C807573}" srcOrd="6" destOrd="0" presId="urn:microsoft.com/office/officeart/2005/8/layout/gear1"/>
    <dgm:cxn modelId="{B447BA75-6620-4189-AB32-6B6891C780A1}" type="presParOf" srcId="{A6254128-92E0-401D-8E2C-010751EB27D8}" destId="{8033479B-9D31-44FB-8483-AE53596921D0}" srcOrd="7" destOrd="0" presId="urn:microsoft.com/office/officeart/2005/8/layout/gear1"/>
    <dgm:cxn modelId="{BE1077F8-E842-4879-B98E-5812B0C18266}" type="presParOf" srcId="{A6254128-92E0-401D-8E2C-010751EB27D8}" destId="{3C9DC835-187D-4DC5-8DAE-FEDB44075D89}" srcOrd="8" destOrd="0" presId="urn:microsoft.com/office/officeart/2005/8/layout/gear1"/>
    <dgm:cxn modelId="{95EAF1BD-9A45-45E2-8837-E5124E42E025}" type="presParOf" srcId="{A6254128-92E0-401D-8E2C-010751EB27D8}" destId="{C8D932E3-B67E-44AE-B6C9-69B2E555B659}" srcOrd="9" destOrd="0" presId="urn:microsoft.com/office/officeart/2005/8/layout/gear1"/>
    <dgm:cxn modelId="{9BBAADF4-6A31-44C4-AB7B-83D9553D91ED}" type="presParOf" srcId="{A6254128-92E0-401D-8E2C-010751EB27D8}" destId="{CFCDFF25-05AD-4610-9DD8-C4768DF689DA}" srcOrd="10" destOrd="0" presId="urn:microsoft.com/office/officeart/2005/8/layout/gear1"/>
    <dgm:cxn modelId="{BA52521D-ECD9-4152-83BD-4808B13E80C4}" type="presParOf" srcId="{A6254128-92E0-401D-8E2C-010751EB27D8}" destId="{49B88EDC-8189-48BB-8FE7-EC592125EC49}" srcOrd="11" destOrd="0" presId="urn:microsoft.com/office/officeart/2005/8/layout/gear1"/>
    <dgm:cxn modelId="{F23BBBD6-B052-4A59-A1D4-2C14C26006B0}" type="presParOf" srcId="{A6254128-92E0-401D-8E2C-010751EB27D8}" destId="{B0EC9052-5E95-43C6-BCE2-B35805B7DEB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BD58D5-D83E-4358-9B71-2F474D3EAE79}"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s-ES"/>
        </a:p>
      </dgm:t>
    </dgm:pt>
    <dgm:pt modelId="{166910D3-9D47-48B1-971B-DD2A6D0684BF}">
      <dgm:prSet phldrT="[Texto]"/>
      <dgm:spPr>
        <a:xfrm>
          <a:off x="399644" y="339300"/>
          <a:ext cx="5595021" cy="35424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s-MX" b="1" dirty="0" smtClean="0">
              <a:solidFill>
                <a:sysClr val="windowText" lastClr="000000"/>
              </a:solidFill>
              <a:latin typeface="Calibri"/>
              <a:ea typeface="+mn-ea"/>
              <a:cs typeface="+mn-cs"/>
            </a:rPr>
            <a:t>Tiene Acta Constitutiva y de funcionamiento</a:t>
          </a:r>
          <a:endParaRPr lang="es-ES" b="1" dirty="0">
            <a:solidFill>
              <a:sysClr val="windowText" lastClr="000000"/>
            </a:solidFill>
            <a:latin typeface="Calibri"/>
            <a:ea typeface="+mn-ea"/>
            <a:cs typeface="+mn-cs"/>
          </a:endParaRPr>
        </a:p>
      </dgm:t>
    </dgm:pt>
    <dgm:pt modelId="{CC95E9D6-15AD-44A1-BCEE-CFE91EF03CA3}" type="parTrans" cxnId="{C5EDD07B-938E-4261-A558-15962C0A0A81}">
      <dgm:prSet/>
      <dgm:spPr/>
      <dgm:t>
        <a:bodyPr/>
        <a:lstStyle/>
        <a:p>
          <a:endParaRPr lang="es-ES"/>
        </a:p>
      </dgm:t>
    </dgm:pt>
    <dgm:pt modelId="{C0715EC8-746A-4FD9-8DED-60C727B886AB}" type="sibTrans" cxnId="{C5EDD07B-938E-4261-A558-15962C0A0A81}">
      <dgm:prSet/>
      <dgm:spPr/>
      <dgm:t>
        <a:bodyPr/>
        <a:lstStyle/>
        <a:p>
          <a:endParaRPr lang="es-ES"/>
        </a:p>
      </dgm:t>
    </dgm:pt>
    <dgm:pt modelId="{9DFD6FDA-CBCC-43AC-9AD6-A56C27DE4853}">
      <dgm:prSet phldrT="[Texto]"/>
      <dgm:spPr>
        <a:xfrm>
          <a:off x="399644" y="883620"/>
          <a:ext cx="5595021" cy="35424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s-MX" b="1" dirty="0" smtClean="0">
              <a:solidFill>
                <a:sysClr val="windowText" lastClr="000000"/>
              </a:solidFill>
              <a:latin typeface="Calibri"/>
              <a:ea typeface="+mn-ea"/>
              <a:cs typeface="+mn-cs"/>
            </a:rPr>
            <a:t>Reuniones permanente  y periódicas (Plan de trabajo y cronograma)</a:t>
          </a:r>
          <a:endParaRPr lang="es-ES" b="1" dirty="0">
            <a:solidFill>
              <a:sysClr val="windowText" lastClr="000000"/>
            </a:solidFill>
            <a:latin typeface="Calibri"/>
            <a:ea typeface="+mn-ea"/>
            <a:cs typeface="+mn-cs"/>
          </a:endParaRPr>
        </a:p>
      </dgm:t>
    </dgm:pt>
    <dgm:pt modelId="{FB0822FF-8A09-4254-A77E-65B96CB4A473}" type="parTrans" cxnId="{E6B42776-0439-42C5-9E43-6041F75D46CC}">
      <dgm:prSet/>
      <dgm:spPr/>
      <dgm:t>
        <a:bodyPr/>
        <a:lstStyle/>
        <a:p>
          <a:endParaRPr lang="es-ES"/>
        </a:p>
      </dgm:t>
    </dgm:pt>
    <dgm:pt modelId="{1FE37E43-A5F9-4A2A-BD88-458D86B0BA2C}" type="sibTrans" cxnId="{E6B42776-0439-42C5-9E43-6041F75D46CC}">
      <dgm:prSet/>
      <dgm:spPr/>
      <dgm:t>
        <a:bodyPr/>
        <a:lstStyle/>
        <a:p>
          <a:endParaRPr lang="es-ES"/>
        </a:p>
      </dgm:t>
    </dgm:pt>
    <dgm:pt modelId="{F0341E5F-72D0-4AA0-8A1B-7BB6018B95B3}">
      <dgm:prSet phldrT="[Texto]"/>
      <dgm:spPr>
        <a:xfrm>
          <a:off x="399644" y="1427940"/>
          <a:ext cx="5595021" cy="35424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s-MX" b="1" dirty="0" smtClean="0">
              <a:solidFill>
                <a:sysClr val="windowText" lastClr="000000"/>
              </a:solidFill>
              <a:latin typeface="Calibri"/>
              <a:ea typeface="+mn-ea"/>
              <a:cs typeface="+mn-cs"/>
            </a:rPr>
            <a:t>Diagnóstico de Necesidades de Información Estadística Ambiental</a:t>
          </a:r>
          <a:endParaRPr lang="es-ES" b="1" dirty="0">
            <a:solidFill>
              <a:sysClr val="windowText" lastClr="000000"/>
            </a:solidFill>
            <a:latin typeface="Calibri"/>
            <a:ea typeface="+mn-ea"/>
            <a:cs typeface="+mn-cs"/>
          </a:endParaRPr>
        </a:p>
      </dgm:t>
    </dgm:pt>
    <dgm:pt modelId="{1801143A-B4E2-447A-B85E-397DA139D33A}" type="parTrans" cxnId="{71D4EE27-7FE1-41D6-BB65-F68DFFD9450E}">
      <dgm:prSet/>
      <dgm:spPr/>
      <dgm:t>
        <a:bodyPr/>
        <a:lstStyle/>
        <a:p>
          <a:endParaRPr lang="es-ES"/>
        </a:p>
      </dgm:t>
    </dgm:pt>
    <dgm:pt modelId="{F06BB547-FBB7-4CF4-8DBC-7BA3A2C6D29B}" type="sibTrans" cxnId="{71D4EE27-7FE1-41D6-BB65-F68DFFD9450E}">
      <dgm:prSet/>
      <dgm:spPr/>
      <dgm:t>
        <a:bodyPr/>
        <a:lstStyle/>
        <a:p>
          <a:endParaRPr lang="es-ES"/>
        </a:p>
      </dgm:t>
    </dgm:pt>
    <dgm:pt modelId="{AB842F0B-653F-4395-A972-730E0D63AB25}">
      <dgm:prSet phldrT="[Texto]"/>
      <dgm:spPr>
        <a:xfrm>
          <a:off x="399644" y="3060899"/>
          <a:ext cx="5595021" cy="35424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s-MX" b="1" dirty="0" smtClean="0">
              <a:solidFill>
                <a:sysClr val="windowText" lastClr="000000"/>
              </a:solidFill>
              <a:latin typeface="Calibri"/>
              <a:ea typeface="+mn-ea"/>
              <a:cs typeface="+mn-cs"/>
            </a:rPr>
            <a:t>Mesas técnicas de temas claves o emergentes </a:t>
          </a:r>
          <a:endParaRPr lang="es-ES" b="1" dirty="0">
            <a:solidFill>
              <a:sysClr val="windowText" lastClr="000000"/>
            </a:solidFill>
            <a:latin typeface="Calibri"/>
            <a:ea typeface="+mn-ea"/>
            <a:cs typeface="+mn-cs"/>
          </a:endParaRPr>
        </a:p>
      </dgm:t>
    </dgm:pt>
    <dgm:pt modelId="{68D579B5-1904-49FC-8C53-72F14079CC18}" type="parTrans" cxnId="{2308FA36-F89E-405B-B1B0-D47C120B5023}">
      <dgm:prSet/>
      <dgm:spPr/>
      <dgm:t>
        <a:bodyPr/>
        <a:lstStyle/>
        <a:p>
          <a:endParaRPr lang="es-ES"/>
        </a:p>
      </dgm:t>
    </dgm:pt>
    <dgm:pt modelId="{113EA172-CF47-4520-B8CC-3CC746BDF88F}" type="sibTrans" cxnId="{2308FA36-F89E-405B-B1B0-D47C120B5023}">
      <dgm:prSet/>
      <dgm:spPr/>
      <dgm:t>
        <a:bodyPr/>
        <a:lstStyle/>
        <a:p>
          <a:endParaRPr lang="es-ES"/>
        </a:p>
      </dgm:t>
    </dgm:pt>
    <dgm:pt modelId="{B22D94A0-535A-4773-ADD0-DD26658248A1}">
      <dgm:prSet phldrT="[Texto]"/>
      <dgm:spPr>
        <a:xfrm>
          <a:off x="399644" y="3605219"/>
          <a:ext cx="5595021" cy="35424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s-MX" b="1" dirty="0" smtClean="0">
              <a:solidFill>
                <a:sysClr val="windowText" lastClr="000000"/>
              </a:solidFill>
              <a:latin typeface="Calibri"/>
              <a:ea typeface="+mn-ea"/>
              <a:cs typeface="+mn-cs"/>
            </a:rPr>
            <a:t>Talleres de capacitación</a:t>
          </a:r>
          <a:endParaRPr lang="es-ES" b="1" dirty="0">
            <a:solidFill>
              <a:sysClr val="windowText" lastClr="000000"/>
            </a:solidFill>
            <a:latin typeface="Calibri"/>
            <a:ea typeface="+mn-ea"/>
            <a:cs typeface="+mn-cs"/>
          </a:endParaRPr>
        </a:p>
      </dgm:t>
    </dgm:pt>
    <dgm:pt modelId="{1C7F0966-06D5-459E-A566-6816DB392A19}" type="parTrans" cxnId="{AE3DA92A-3566-45F7-9DC1-0263F9542B3A}">
      <dgm:prSet/>
      <dgm:spPr/>
      <dgm:t>
        <a:bodyPr/>
        <a:lstStyle/>
        <a:p>
          <a:endParaRPr lang="es-ES"/>
        </a:p>
      </dgm:t>
    </dgm:pt>
    <dgm:pt modelId="{2B6BA3D1-60CB-4CBA-8421-0A4706F6C231}" type="sibTrans" cxnId="{AE3DA92A-3566-45F7-9DC1-0263F9542B3A}">
      <dgm:prSet/>
      <dgm:spPr/>
      <dgm:t>
        <a:bodyPr/>
        <a:lstStyle/>
        <a:p>
          <a:endParaRPr lang="es-ES"/>
        </a:p>
      </dgm:t>
    </dgm:pt>
    <dgm:pt modelId="{81079CCB-22AD-4CBD-91E7-78A5F505544B}">
      <dgm:prSet phldrT="[Texto]"/>
      <dgm:spPr>
        <a:xfrm>
          <a:off x="399644" y="1972260"/>
          <a:ext cx="5595021" cy="35424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s-MX" b="1" dirty="0" smtClean="0">
              <a:solidFill>
                <a:sysClr val="windowText" lastClr="000000"/>
              </a:solidFill>
              <a:latin typeface="Calibri"/>
              <a:ea typeface="+mn-ea"/>
              <a:cs typeface="+mn-cs"/>
            </a:rPr>
            <a:t>Recopilación, revisión y consolidación de estadísticas oficiales </a:t>
          </a:r>
          <a:endParaRPr lang="es-ES" b="1" dirty="0">
            <a:solidFill>
              <a:sysClr val="windowText" lastClr="000000"/>
            </a:solidFill>
            <a:latin typeface="Calibri"/>
            <a:ea typeface="+mn-ea"/>
            <a:cs typeface="+mn-cs"/>
          </a:endParaRPr>
        </a:p>
      </dgm:t>
    </dgm:pt>
    <dgm:pt modelId="{BE40E275-C462-4D60-8A7B-1B5C248251A8}" type="parTrans" cxnId="{F2B7B666-F6E2-401A-B9A0-3EC379603009}">
      <dgm:prSet/>
      <dgm:spPr/>
      <dgm:t>
        <a:bodyPr/>
        <a:lstStyle/>
        <a:p>
          <a:endParaRPr lang="es-ES"/>
        </a:p>
      </dgm:t>
    </dgm:pt>
    <dgm:pt modelId="{79B02258-2D6E-4EB1-8F12-44CF2EC1C8D7}" type="sibTrans" cxnId="{F2B7B666-F6E2-401A-B9A0-3EC379603009}">
      <dgm:prSet/>
      <dgm:spPr/>
      <dgm:t>
        <a:bodyPr/>
        <a:lstStyle/>
        <a:p>
          <a:endParaRPr lang="es-ES"/>
        </a:p>
      </dgm:t>
    </dgm:pt>
    <dgm:pt modelId="{F9E3A694-E6FC-4A38-B6C2-A7DF1D784E69}">
      <dgm:prSet phldrT="[Texto]"/>
      <dgm:spPr>
        <a:xfrm>
          <a:off x="399644" y="2516579"/>
          <a:ext cx="5595021" cy="35424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s-MX" b="1" dirty="0" smtClean="0">
              <a:solidFill>
                <a:sysClr val="windowText" lastClr="000000"/>
              </a:solidFill>
              <a:latin typeface="Calibri"/>
              <a:ea typeface="+mn-ea"/>
              <a:cs typeface="+mn-cs"/>
            </a:rPr>
            <a:t>Construcción de indicadores ambientales (Indicadores Ambientales Disponibles)</a:t>
          </a:r>
          <a:endParaRPr lang="es-ES" b="1" dirty="0">
            <a:solidFill>
              <a:sysClr val="windowText" lastClr="000000"/>
            </a:solidFill>
            <a:latin typeface="Calibri"/>
            <a:ea typeface="+mn-ea"/>
            <a:cs typeface="+mn-cs"/>
          </a:endParaRPr>
        </a:p>
      </dgm:t>
    </dgm:pt>
    <dgm:pt modelId="{6DB1EE47-78A5-4E38-9796-2E5EE4584E8C}" type="parTrans" cxnId="{FFE7CB30-74AA-4399-9248-3CDA75019FAF}">
      <dgm:prSet/>
      <dgm:spPr/>
      <dgm:t>
        <a:bodyPr/>
        <a:lstStyle/>
        <a:p>
          <a:endParaRPr lang="es-ES"/>
        </a:p>
      </dgm:t>
    </dgm:pt>
    <dgm:pt modelId="{6C1BB413-D9FC-4297-AA0B-3528A98EFA30}" type="sibTrans" cxnId="{FFE7CB30-74AA-4399-9248-3CDA75019FAF}">
      <dgm:prSet/>
      <dgm:spPr/>
      <dgm:t>
        <a:bodyPr/>
        <a:lstStyle/>
        <a:p>
          <a:endParaRPr lang="es-ES"/>
        </a:p>
      </dgm:t>
    </dgm:pt>
    <dgm:pt modelId="{086F6BCA-187A-4F37-8C89-E3C098DA223F}" type="pres">
      <dgm:prSet presAssocID="{92BD58D5-D83E-4358-9B71-2F474D3EAE79}" presName="linear" presStyleCnt="0">
        <dgm:presLayoutVars>
          <dgm:dir/>
          <dgm:animLvl val="lvl"/>
          <dgm:resizeHandles val="exact"/>
        </dgm:presLayoutVars>
      </dgm:prSet>
      <dgm:spPr/>
      <dgm:t>
        <a:bodyPr/>
        <a:lstStyle/>
        <a:p>
          <a:endParaRPr lang="es-ES"/>
        </a:p>
      </dgm:t>
    </dgm:pt>
    <dgm:pt modelId="{A169724E-67F6-4245-B967-B9DDA184B118}" type="pres">
      <dgm:prSet presAssocID="{166910D3-9D47-48B1-971B-DD2A6D0684BF}" presName="parentLin" presStyleCnt="0"/>
      <dgm:spPr/>
    </dgm:pt>
    <dgm:pt modelId="{D77FBCBB-EE82-4621-8F05-BAAFCF96B52C}" type="pres">
      <dgm:prSet presAssocID="{166910D3-9D47-48B1-971B-DD2A6D0684BF}" presName="parentLeftMargin" presStyleLbl="node1" presStyleIdx="0" presStyleCnt="7"/>
      <dgm:spPr/>
      <dgm:t>
        <a:bodyPr/>
        <a:lstStyle/>
        <a:p>
          <a:endParaRPr lang="es-ES"/>
        </a:p>
      </dgm:t>
    </dgm:pt>
    <dgm:pt modelId="{F508A1EA-AD57-45FF-A66B-EFC56A7C3C97}" type="pres">
      <dgm:prSet presAssocID="{166910D3-9D47-48B1-971B-DD2A6D0684BF}" presName="parentText" presStyleLbl="node1" presStyleIdx="0" presStyleCnt="7">
        <dgm:presLayoutVars>
          <dgm:chMax val="0"/>
          <dgm:bulletEnabled val="1"/>
        </dgm:presLayoutVars>
      </dgm:prSet>
      <dgm:spPr/>
      <dgm:t>
        <a:bodyPr/>
        <a:lstStyle/>
        <a:p>
          <a:endParaRPr lang="es-ES"/>
        </a:p>
      </dgm:t>
    </dgm:pt>
    <dgm:pt modelId="{CA21E79B-773F-4E5D-B499-DD18B137E7E1}" type="pres">
      <dgm:prSet presAssocID="{166910D3-9D47-48B1-971B-DD2A6D0684BF}" presName="negativeSpace" presStyleCnt="0"/>
      <dgm:spPr/>
    </dgm:pt>
    <dgm:pt modelId="{BBACC235-8BB2-4F3F-BCF7-4C9B19321646}" type="pres">
      <dgm:prSet presAssocID="{166910D3-9D47-48B1-971B-DD2A6D0684BF}" presName="childText" presStyleLbl="conFgAcc1" presStyleIdx="0" presStyleCnt="7">
        <dgm:presLayoutVars>
          <dgm:bulletEnabled val="1"/>
        </dgm:presLayoutVars>
      </dgm:prSet>
      <dgm:spPr>
        <a:xfrm>
          <a:off x="0" y="516420"/>
          <a:ext cx="7992888" cy="3024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gm:spPr>
      <dgm:t>
        <a:bodyPr/>
        <a:lstStyle/>
        <a:p>
          <a:endParaRPr lang="es-ES"/>
        </a:p>
      </dgm:t>
    </dgm:pt>
    <dgm:pt modelId="{FCA8F904-31A9-4875-B4EF-84F91D936A36}" type="pres">
      <dgm:prSet presAssocID="{C0715EC8-746A-4FD9-8DED-60C727B886AB}" presName="spaceBetweenRectangles" presStyleCnt="0"/>
      <dgm:spPr/>
    </dgm:pt>
    <dgm:pt modelId="{7BA5E637-103A-4B1D-B0D9-2512C9EEADA6}" type="pres">
      <dgm:prSet presAssocID="{9DFD6FDA-CBCC-43AC-9AD6-A56C27DE4853}" presName="parentLin" presStyleCnt="0"/>
      <dgm:spPr/>
    </dgm:pt>
    <dgm:pt modelId="{CD8DF565-39D1-4A0F-9243-C042CA36D799}" type="pres">
      <dgm:prSet presAssocID="{9DFD6FDA-CBCC-43AC-9AD6-A56C27DE4853}" presName="parentLeftMargin" presStyleLbl="node1" presStyleIdx="0" presStyleCnt="7"/>
      <dgm:spPr/>
      <dgm:t>
        <a:bodyPr/>
        <a:lstStyle/>
        <a:p>
          <a:endParaRPr lang="es-ES"/>
        </a:p>
      </dgm:t>
    </dgm:pt>
    <dgm:pt modelId="{B188E632-AA9F-4CE7-B345-0C52BDC1843A}" type="pres">
      <dgm:prSet presAssocID="{9DFD6FDA-CBCC-43AC-9AD6-A56C27DE4853}" presName="parentText" presStyleLbl="node1" presStyleIdx="1" presStyleCnt="7">
        <dgm:presLayoutVars>
          <dgm:chMax val="0"/>
          <dgm:bulletEnabled val="1"/>
        </dgm:presLayoutVars>
      </dgm:prSet>
      <dgm:spPr/>
      <dgm:t>
        <a:bodyPr/>
        <a:lstStyle/>
        <a:p>
          <a:endParaRPr lang="es-ES"/>
        </a:p>
      </dgm:t>
    </dgm:pt>
    <dgm:pt modelId="{6E3EB4E2-A4C5-45C2-8F94-592CA425C28F}" type="pres">
      <dgm:prSet presAssocID="{9DFD6FDA-CBCC-43AC-9AD6-A56C27DE4853}" presName="negativeSpace" presStyleCnt="0"/>
      <dgm:spPr/>
    </dgm:pt>
    <dgm:pt modelId="{63524DAB-8379-4EA9-8CCB-83191989462D}" type="pres">
      <dgm:prSet presAssocID="{9DFD6FDA-CBCC-43AC-9AD6-A56C27DE4853}" presName="childText" presStyleLbl="conFgAcc1" presStyleIdx="1" presStyleCnt="7">
        <dgm:presLayoutVars>
          <dgm:bulletEnabled val="1"/>
        </dgm:presLayoutVars>
      </dgm:prSet>
      <dgm:spPr>
        <a:xfrm>
          <a:off x="0" y="1060740"/>
          <a:ext cx="7992888" cy="3024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gm:spPr>
      <dgm:t>
        <a:bodyPr/>
        <a:lstStyle/>
        <a:p>
          <a:endParaRPr lang="es-ES"/>
        </a:p>
      </dgm:t>
    </dgm:pt>
    <dgm:pt modelId="{D8CF56F1-2094-4C37-B0BC-55B2A51BDB26}" type="pres">
      <dgm:prSet presAssocID="{1FE37E43-A5F9-4A2A-BD88-458D86B0BA2C}" presName="spaceBetweenRectangles" presStyleCnt="0"/>
      <dgm:spPr/>
    </dgm:pt>
    <dgm:pt modelId="{D2A61F2C-FEDB-4F1C-B388-E4D99500CD89}" type="pres">
      <dgm:prSet presAssocID="{F0341E5F-72D0-4AA0-8A1B-7BB6018B95B3}" presName="parentLin" presStyleCnt="0"/>
      <dgm:spPr/>
    </dgm:pt>
    <dgm:pt modelId="{28D0A64C-B605-4E22-9676-444B17ED6788}" type="pres">
      <dgm:prSet presAssocID="{F0341E5F-72D0-4AA0-8A1B-7BB6018B95B3}" presName="parentLeftMargin" presStyleLbl="node1" presStyleIdx="1" presStyleCnt="7"/>
      <dgm:spPr/>
      <dgm:t>
        <a:bodyPr/>
        <a:lstStyle/>
        <a:p>
          <a:endParaRPr lang="es-ES"/>
        </a:p>
      </dgm:t>
    </dgm:pt>
    <dgm:pt modelId="{9AC01D22-A260-4541-B15A-4540A4338010}" type="pres">
      <dgm:prSet presAssocID="{F0341E5F-72D0-4AA0-8A1B-7BB6018B95B3}" presName="parentText" presStyleLbl="node1" presStyleIdx="2" presStyleCnt="7">
        <dgm:presLayoutVars>
          <dgm:chMax val="0"/>
          <dgm:bulletEnabled val="1"/>
        </dgm:presLayoutVars>
      </dgm:prSet>
      <dgm:spPr/>
      <dgm:t>
        <a:bodyPr/>
        <a:lstStyle/>
        <a:p>
          <a:endParaRPr lang="es-ES"/>
        </a:p>
      </dgm:t>
    </dgm:pt>
    <dgm:pt modelId="{6E8A51A6-C3E4-4CFE-8358-18FB52A8D9E3}" type="pres">
      <dgm:prSet presAssocID="{F0341E5F-72D0-4AA0-8A1B-7BB6018B95B3}" presName="negativeSpace" presStyleCnt="0"/>
      <dgm:spPr/>
    </dgm:pt>
    <dgm:pt modelId="{FCCE5A52-063D-4A78-B479-E341317351A8}" type="pres">
      <dgm:prSet presAssocID="{F0341E5F-72D0-4AA0-8A1B-7BB6018B95B3}" presName="childText" presStyleLbl="conFgAcc1" presStyleIdx="2" presStyleCnt="7">
        <dgm:presLayoutVars>
          <dgm:bulletEnabled val="1"/>
        </dgm:presLayoutVars>
      </dgm:prSet>
      <dgm:spPr>
        <a:xfrm>
          <a:off x="0" y="1605060"/>
          <a:ext cx="7992888" cy="3024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gm:spPr>
      <dgm:t>
        <a:bodyPr/>
        <a:lstStyle/>
        <a:p>
          <a:endParaRPr lang="es-ES"/>
        </a:p>
      </dgm:t>
    </dgm:pt>
    <dgm:pt modelId="{3F443689-063F-4AB7-B6D6-D24DB26DCD40}" type="pres">
      <dgm:prSet presAssocID="{F06BB547-FBB7-4CF4-8DBC-7BA3A2C6D29B}" presName="spaceBetweenRectangles" presStyleCnt="0"/>
      <dgm:spPr/>
    </dgm:pt>
    <dgm:pt modelId="{254DB8C8-CE39-4D2A-8894-A40E444C114A}" type="pres">
      <dgm:prSet presAssocID="{81079CCB-22AD-4CBD-91E7-78A5F505544B}" presName="parentLin" presStyleCnt="0"/>
      <dgm:spPr/>
    </dgm:pt>
    <dgm:pt modelId="{3524E689-BD2D-4E16-B503-00B51E3BB4D2}" type="pres">
      <dgm:prSet presAssocID="{81079CCB-22AD-4CBD-91E7-78A5F505544B}" presName="parentLeftMargin" presStyleLbl="node1" presStyleIdx="2" presStyleCnt="7"/>
      <dgm:spPr/>
      <dgm:t>
        <a:bodyPr/>
        <a:lstStyle/>
        <a:p>
          <a:endParaRPr lang="es-ES"/>
        </a:p>
      </dgm:t>
    </dgm:pt>
    <dgm:pt modelId="{03A5D02E-C850-4AF6-8C07-FF6332A1089A}" type="pres">
      <dgm:prSet presAssocID="{81079CCB-22AD-4CBD-91E7-78A5F505544B}" presName="parentText" presStyleLbl="node1" presStyleIdx="3" presStyleCnt="7">
        <dgm:presLayoutVars>
          <dgm:chMax val="0"/>
          <dgm:bulletEnabled val="1"/>
        </dgm:presLayoutVars>
      </dgm:prSet>
      <dgm:spPr/>
      <dgm:t>
        <a:bodyPr/>
        <a:lstStyle/>
        <a:p>
          <a:endParaRPr lang="es-ES"/>
        </a:p>
      </dgm:t>
    </dgm:pt>
    <dgm:pt modelId="{0D5AF90D-3C64-411E-9824-1B5EB5614D0D}" type="pres">
      <dgm:prSet presAssocID="{81079CCB-22AD-4CBD-91E7-78A5F505544B}" presName="negativeSpace" presStyleCnt="0"/>
      <dgm:spPr/>
    </dgm:pt>
    <dgm:pt modelId="{7D389F51-9C99-4BED-BBDD-9840C5268EC5}" type="pres">
      <dgm:prSet presAssocID="{81079CCB-22AD-4CBD-91E7-78A5F505544B}" presName="childText" presStyleLbl="conFgAcc1" presStyleIdx="3" presStyleCnt="7">
        <dgm:presLayoutVars>
          <dgm:bulletEnabled val="1"/>
        </dgm:presLayoutVars>
      </dgm:prSet>
      <dgm:spPr>
        <a:xfrm>
          <a:off x="0" y="2149379"/>
          <a:ext cx="7992888" cy="3024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gm:spPr>
      <dgm:t>
        <a:bodyPr/>
        <a:lstStyle/>
        <a:p>
          <a:endParaRPr lang="es-ES"/>
        </a:p>
      </dgm:t>
    </dgm:pt>
    <dgm:pt modelId="{0A85A0C5-B5F0-4B88-BBDD-741BC7A4668A}" type="pres">
      <dgm:prSet presAssocID="{79B02258-2D6E-4EB1-8F12-44CF2EC1C8D7}" presName="spaceBetweenRectangles" presStyleCnt="0"/>
      <dgm:spPr/>
    </dgm:pt>
    <dgm:pt modelId="{2A6B02E6-15E3-4434-8E6A-5F8AFC9923E8}" type="pres">
      <dgm:prSet presAssocID="{F9E3A694-E6FC-4A38-B6C2-A7DF1D784E69}" presName="parentLin" presStyleCnt="0"/>
      <dgm:spPr/>
    </dgm:pt>
    <dgm:pt modelId="{C9495EF9-44EF-4C4E-8E60-6AFB0BAD40F2}" type="pres">
      <dgm:prSet presAssocID="{F9E3A694-E6FC-4A38-B6C2-A7DF1D784E69}" presName="parentLeftMargin" presStyleLbl="node1" presStyleIdx="3" presStyleCnt="7"/>
      <dgm:spPr/>
      <dgm:t>
        <a:bodyPr/>
        <a:lstStyle/>
        <a:p>
          <a:endParaRPr lang="es-ES"/>
        </a:p>
      </dgm:t>
    </dgm:pt>
    <dgm:pt modelId="{54CC9545-7A69-4FC1-B75E-A0B948103273}" type="pres">
      <dgm:prSet presAssocID="{F9E3A694-E6FC-4A38-B6C2-A7DF1D784E69}" presName="parentText" presStyleLbl="node1" presStyleIdx="4" presStyleCnt="7">
        <dgm:presLayoutVars>
          <dgm:chMax val="0"/>
          <dgm:bulletEnabled val="1"/>
        </dgm:presLayoutVars>
      </dgm:prSet>
      <dgm:spPr/>
      <dgm:t>
        <a:bodyPr/>
        <a:lstStyle/>
        <a:p>
          <a:endParaRPr lang="es-ES"/>
        </a:p>
      </dgm:t>
    </dgm:pt>
    <dgm:pt modelId="{453DA751-DE8C-4E90-9952-F2F711A8AA87}" type="pres">
      <dgm:prSet presAssocID="{F9E3A694-E6FC-4A38-B6C2-A7DF1D784E69}" presName="negativeSpace" presStyleCnt="0"/>
      <dgm:spPr/>
    </dgm:pt>
    <dgm:pt modelId="{DB001A96-6108-4903-959D-5643B1C83A18}" type="pres">
      <dgm:prSet presAssocID="{F9E3A694-E6FC-4A38-B6C2-A7DF1D784E69}" presName="childText" presStyleLbl="conFgAcc1" presStyleIdx="4" presStyleCnt="7">
        <dgm:presLayoutVars>
          <dgm:bulletEnabled val="1"/>
        </dgm:presLayoutVars>
      </dgm:prSet>
      <dgm:spPr>
        <a:xfrm>
          <a:off x="0" y="2693699"/>
          <a:ext cx="7992888" cy="3024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gm:spPr>
      <dgm:t>
        <a:bodyPr/>
        <a:lstStyle/>
        <a:p>
          <a:endParaRPr lang="es-ES"/>
        </a:p>
      </dgm:t>
    </dgm:pt>
    <dgm:pt modelId="{AF7965A5-A277-4DE3-8AD9-A1402655B07C}" type="pres">
      <dgm:prSet presAssocID="{6C1BB413-D9FC-4297-AA0B-3528A98EFA30}" presName="spaceBetweenRectangles" presStyleCnt="0"/>
      <dgm:spPr/>
    </dgm:pt>
    <dgm:pt modelId="{F04D159A-1035-447E-AD83-336A5751EBDB}" type="pres">
      <dgm:prSet presAssocID="{AB842F0B-653F-4395-A972-730E0D63AB25}" presName="parentLin" presStyleCnt="0"/>
      <dgm:spPr/>
    </dgm:pt>
    <dgm:pt modelId="{AF50826D-A9B0-405B-855D-CD35FD3DA529}" type="pres">
      <dgm:prSet presAssocID="{AB842F0B-653F-4395-A972-730E0D63AB25}" presName="parentLeftMargin" presStyleLbl="node1" presStyleIdx="4" presStyleCnt="7"/>
      <dgm:spPr/>
      <dgm:t>
        <a:bodyPr/>
        <a:lstStyle/>
        <a:p>
          <a:endParaRPr lang="es-ES"/>
        </a:p>
      </dgm:t>
    </dgm:pt>
    <dgm:pt modelId="{DF2B1C52-04F4-45CD-AECD-FD108C79484E}" type="pres">
      <dgm:prSet presAssocID="{AB842F0B-653F-4395-A972-730E0D63AB25}" presName="parentText" presStyleLbl="node1" presStyleIdx="5" presStyleCnt="7">
        <dgm:presLayoutVars>
          <dgm:chMax val="0"/>
          <dgm:bulletEnabled val="1"/>
        </dgm:presLayoutVars>
      </dgm:prSet>
      <dgm:spPr/>
      <dgm:t>
        <a:bodyPr/>
        <a:lstStyle/>
        <a:p>
          <a:endParaRPr lang="es-ES"/>
        </a:p>
      </dgm:t>
    </dgm:pt>
    <dgm:pt modelId="{862F0371-BD15-4CF9-BEF8-5060D61A35D0}" type="pres">
      <dgm:prSet presAssocID="{AB842F0B-653F-4395-A972-730E0D63AB25}" presName="negativeSpace" presStyleCnt="0"/>
      <dgm:spPr/>
    </dgm:pt>
    <dgm:pt modelId="{D26731DC-9AA0-4DC2-8859-F199211EA268}" type="pres">
      <dgm:prSet presAssocID="{AB842F0B-653F-4395-A972-730E0D63AB25}" presName="childText" presStyleLbl="conFgAcc1" presStyleIdx="5" presStyleCnt="7">
        <dgm:presLayoutVars>
          <dgm:bulletEnabled val="1"/>
        </dgm:presLayoutVars>
      </dgm:prSet>
      <dgm:spPr>
        <a:xfrm>
          <a:off x="0" y="3238019"/>
          <a:ext cx="7992888" cy="3024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gm:spPr>
      <dgm:t>
        <a:bodyPr/>
        <a:lstStyle/>
        <a:p>
          <a:endParaRPr lang="es-ES"/>
        </a:p>
      </dgm:t>
    </dgm:pt>
    <dgm:pt modelId="{596F1BF4-2691-40F5-94E6-052B1B04FD21}" type="pres">
      <dgm:prSet presAssocID="{113EA172-CF47-4520-B8CC-3CC746BDF88F}" presName="spaceBetweenRectangles" presStyleCnt="0"/>
      <dgm:spPr/>
    </dgm:pt>
    <dgm:pt modelId="{13647C01-EB23-480F-8E91-292D2005E546}" type="pres">
      <dgm:prSet presAssocID="{B22D94A0-535A-4773-ADD0-DD26658248A1}" presName="parentLin" presStyleCnt="0"/>
      <dgm:spPr/>
    </dgm:pt>
    <dgm:pt modelId="{29387A3D-DB9D-4B62-9B8D-893568D97165}" type="pres">
      <dgm:prSet presAssocID="{B22D94A0-535A-4773-ADD0-DD26658248A1}" presName="parentLeftMargin" presStyleLbl="node1" presStyleIdx="5" presStyleCnt="7"/>
      <dgm:spPr/>
      <dgm:t>
        <a:bodyPr/>
        <a:lstStyle/>
        <a:p>
          <a:endParaRPr lang="es-ES"/>
        </a:p>
      </dgm:t>
    </dgm:pt>
    <dgm:pt modelId="{5C3516BA-3DB9-42F9-A017-493F7F898710}" type="pres">
      <dgm:prSet presAssocID="{B22D94A0-535A-4773-ADD0-DD26658248A1}" presName="parentText" presStyleLbl="node1" presStyleIdx="6" presStyleCnt="7">
        <dgm:presLayoutVars>
          <dgm:chMax val="0"/>
          <dgm:bulletEnabled val="1"/>
        </dgm:presLayoutVars>
      </dgm:prSet>
      <dgm:spPr/>
      <dgm:t>
        <a:bodyPr/>
        <a:lstStyle/>
        <a:p>
          <a:endParaRPr lang="es-ES"/>
        </a:p>
      </dgm:t>
    </dgm:pt>
    <dgm:pt modelId="{587D1E43-7A8E-4EC6-B553-A08620493F54}" type="pres">
      <dgm:prSet presAssocID="{B22D94A0-535A-4773-ADD0-DD26658248A1}" presName="negativeSpace" presStyleCnt="0"/>
      <dgm:spPr/>
    </dgm:pt>
    <dgm:pt modelId="{FEBEE488-B2B9-49C8-94E6-5AF3D327DB94}" type="pres">
      <dgm:prSet presAssocID="{B22D94A0-535A-4773-ADD0-DD26658248A1}" presName="childText" presStyleLbl="conFgAcc1" presStyleIdx="6" presStyleCnt="7">
        <dgm:presLayoutVars>
          <dgm:bulletEnabled val="1"/>
        </dgm:presLayoutVars>
      </dgm:prSet>
      <dgm:spPr>
        <a:xfrm>
          <a:off x="0" y="3782340"/>
          <a:ext cx="7992888" cy="3024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gm:spPr>
      <dgm:t>
        <a:bodyPr/>
        <a:lstStyle/>
        <a:p>
          <a:endParaRPr lang="es-ES"/>
        </a:p>
      </dgm:t>
    </dgm:pt>
  </dgm:ptLst>
  <dgm:cxnLst>
    <dgm:cxn modelId="{A74E3EC3-49A4-42D4-AE42-76775B471D94}" type="presOf" srcId="{92BD58D5-D83E-4358-9B71-2F474D3EAE79}" destId="{086F6BCA-187A-4F37-8C89-E3C098DA223F}" srcOrd="0" destOrd="0" presId="urn:microsoft.com/office/officeart/2005/8/layout/list1"/>
    <dgm:cxn modelId="{4B90B740-402D-43E3-A73B-95937CCC9B2E}" type="presOf" srcId="{B22D94A0-535A-4773-ADD0-DD26658248A1}" destId="{29387A3D-DB9D-4B62-9B8D-893568D97165}" srcOrd="0" destOrd="0" presId="urn:microsoft.com/office/officeart/2005/8/layout/list1"/>
    <dgm:cxn modelId="{F2B7B666-F6E2-401A-B9A0-3EC379603009}" srcId="{92BD58D5-D83E-4358-9B71-2F474D3EAE79}" destId="{81079CCB-22AD-4CBD-91E7-78A5F505544B}" srcOrd="3" destOrd="0" parTransId="{BE40E275-C462-4D60-8A7B-1B5C248251A8}" sibTransId="{79B02258-2D6E-4EB1-8F12-44CF2EC1C8D7}"/>
    <dgm:cxn modelId="{2308FA36-F89E-405B-B1B0-D47C120B5023}" srcId="{92BD58D5-D83E-4358-9B71-2F474D3EAE79}" destId="{AB842F0B-653F-4395-A972-730E0D63AB25}" srcOrd="5" destOrd="0" parTransId="{68D579B5-1904-49FC-8C53-72F14079CC18}" sibTransId="{113EA172-CF47-4520-B8CC-3CC746BDF88F}"/>
    <dgm:cxn modelId="{AE0D7E50-8FE3-4C31-8691-090577E6C445}" type="presOf" srcId="{F9E3A694-E6FC-4A38-B6C2-A7DF1D784E69}" destId="{54CC9545-7A69-4FC1-B75E-A0B948103273}" srcOrd="1" destOrd="0" presId="urn:microsoft.com/office/officeart/2005/8/layout/list1"/>
    <dgm:cxn modelId="{A4D3B2F9-B55D-46C3-AD15-8A5974ABCAF1}" type="presOf" srcId="{F0341E5F-72D0-4AA0-8A1B-7BB6018B95B3}" destId="{28D0A64C-B605-4E22-9676-444B17ED6788}" srcOrd="0" destOrd="0" presId="urn:microsoft.com/office/officeart/2005/8/layout/list1"/>
    <dgm:cxn modelId="{47B76D29-3A58-4FA7-B9B5-8450361B9148}" type="presOf" srcId="{AB842F0B-653F-4395-A972-730E0D63AB25}" destId="{DF2B1C52-04F4-45CD-AECD-FD108C79484E}" srcOrd="1" destOrd="0" presId="urn:microsoft.com/office/officeart/2005/8/layout/list1"/>
    <dgm:cxn modelId="{C16BB37F-5CC8-4F5B-846D-9A64C3504E8D}" type="presOf" srcId="{166910D3-9D47-48B1-971B-DD2A6D0684BF}" destId="{F508A1EA-AD57-45FF-A66B-EFC56A7C3C97}" srcOrd="1" destOrd="0" presId="urn:microsoft.com/office/officeart/2005/8/layout/list1"/>
    <dgm:cxn modelId="{D711C1DF-E9D5-4F8C-894E-6A28C202337B}" type="presOf" srcId="{81079CCB-22AD-4CBD-91E7-78A5F505544B}" destId="{3524E689-BD2D-4E16-B503-00B51E3BB4D2}" srcOrd="0" destOrd="0" presId="urn:microsoft.com/office/officeart/2005/8/layout/list1"/>
    <dgm:cxn modelId="{E9DC4DE5-F4E8-463B-A520-00F983995E28}" type="presOf" srcId="{9DFD6FDA-CBCC-43AC-9AD6-A56C27DE4853}" destId="{B188E632-AA9F-4CE7-B345-0C52BDC1843A}" srcOrd="1" destOrd="0" presId="urn:microsoft.com/office/officeart/2005/8/layout/list1"/>
    <dgm:cxn modelId="{3B0445F2-EE96-4C0D-9307-DCDC63EBA4D0}" type="presOf" srcId="{166910D3-9D47-48B1-971B-DD2A6D0684BF}" destId="{D77FBCBB-EE82-4621-8F05-BAAFCF96B52C}" srcOrd="0" destOrd="0" presId="urn:microsoft.com/office/officeart/2005/8/layout/list1"/>
    <dgm:cxn modelId="{70B80823-8889-4676-8A41-713713F47B7B}" type="presOf" srcId="{F0341E5F-72D0-4AA0-8A1B-7BB6018B95B3}" destId="{9AC01D22-A260-4541-B15A-4540A4338010}" srcOrd="1" destOrd="0" presId="urn:microsoft.com/office/officeart/2005/8/layout/list1"/>
    <dgm:cxn modelId="{C5EDD07B-938E-4261-A558-15962C0A0A81}" srcId="{92BD58D5-D83E-4358-9B71-2F474D3EAE79}" destId="{166910D3-9D47-48B1-971B-DD2A6D0684BF}" srcOrd="0" destOrd="0" parTransId="{CC95E9D6-15AD-44A1-BCEE-CFE91EF03CA3}" sibTransId="{C0715EC8-746A-4FD9-8DED-60C727B886AB}"/>
    <dgm:cxn modelId="{AE3DA92A-3566-45F7-9DC1-0263F9542B3A}" srcId="{92BD58D5-D83E-4358-9B71-2F474D3EAE79}" destId="{B22D94A0-535A-4773-ADD0-DD26658248A1}" srcOrd="6" destOrd="0" parTransId="{1C7F0966-06D5-459E-A566-6816DB392A19}" sibTransId="{2B6BA3D1-60CB-4CBA-8421-0A4706F6C231}"/>
    <dgm:cxn modelId="{FFE7CB30-74AA-4399-9248-3CDA75019FAF}" srcId="{92BD58D5-D83E-4358-9B71-2F474D3EAE79}" destId="{F9E3A694-E6FC-4A38-B6C2-A7DF1D784E69}" srcOrd="4" destOrd="0" parTransId="{6DB1EE47-78A5-4E38-9796-2E5EE4584E8C}" sibTransId="{6C1BB413-D9FC-4297-AA0B-3528A98EFA30}"/>
    <dgm:cxn modelId="{AF8349D7-7FDE-4751-BE62-A7B2BAC3A153}" type="presOf" srcId="{AB842F0B-653F-4395-A972-730E0D63AB25}" destId="{AF50826D-A9B0-405B-855D-CD35FD3DA529}" srcOrd="0" destOrd="0" presId="urn:microsoft.com/office/officeart/2005/8/layout/list1"/>
    <dgm:cxn modelId="{2E7FFCE3-53C4-4A54-8815-38DBD06488BD}" type="presOf" srcId="{9DFD6FDA-CBCC-43AC-9AD6-A56C27DE4853}" destId="{CD8DF565-39D1-4A0F-9243-C042CA36D799}" srcOrd="0" destOrd="0" presId="urn:microsoft.com/office/officeart/2005/8/layout/list1"/>
    <dgm:cxn modelId="{E6B42776-0439-42C5-9E43-6041F75D46CC}" srcId="{92BD58D5-D83E-4358-9B71-2F474D3EAE79}" destId="{9DFD6FDA-CBCC-43AC-9AD6-A56C27DE4853}" srcOrd="1" destOrd="0" parTransId="{FB0822FF-8A09-4254-A77E-65B96CB4A473}" sibTransId="{1FE37E43-A5F9-4A2A-BD88-458D86B0BA2C}"/>
    <dgm:cxn modelId="{0A2BE35E-ADD6-4751-A654-7EC2F7C5ACFC}" type="presOf" srcId="{81079CCB-22AD-4CBD-91E7-78A5F505544B}" destId="{03A5D02E-C850-4AF6-8C07-FF6332A1089A}" srcOrd="1" destOrd="0" presId="urn:microsoft.com/office/officeart/2005/8/layout/list1"/>
    <dgm:cxn modelId="{07FA936C-5D84-4A40-ABDE-835DA19DF62C}" type="presOf" srcId="{F9E3A694-E6FC-4A38-B6C2-A7DF1D784E69}" destId="{C9495EF9-44EF-4C4E-8E60-6AFB0BAD40F2}" srcOrd="0" destOrd="0" presId="urn:microsoft.com/office/officeart/2005/8/layout/list1"/>
    <dgm:cxn modelId="{71D4EE27-7FE1-41D6-BB65-F68DFFD9450E}" srcId="{92BD58D5-D83E-4358-9B71-2F474D3EAE79}" destId="{F0341E5F-72D0-4AA0-8A1B-7BB6018B95B3}" srcOrd="2" destOrd="0" parTransId="{1801143A-B4E2-447A-B85E-397DA139D33A}" sibTransId="{F06BB547-FBB7-4CF4-8DBC-7BA3A2C6D29B}"/>
    <dgm:cxn modelId="{290F251F-8739-4051-9E97-B10610185E42}" type="presOf" srcId="{B22D94A0-535A-4773-ADD0-DD26658248A1}" destId="{5C3516BA-3DB9-42F9-A017-493F7F898710}" srcOrd="1" destOrd="0" presId="urn:microsoft.com/office/officeart/2005/8/layout/list1"/>
    <dgm:cxn modelId="{3C5ECADF-4681-4D0D-9F39-D9D74FE2B6CE}" type="presParOf" srcId="{086F6BCA-187A-4F37-8C89-E3C098DA223F}" destId="{A169724E-67F6-4245-B967-B9DDA184B118}" srcOrd="0" destOrd="0" presId="urn:microsoft.com/office/officeart/2005/8/layout/list1"/>
    <dgm:cxn modelId="{B4D0FAD8-394F-4948-8B2A-DD907AE16EC9}" type="presParOf" srcId="{A169724E-67F6-4245-B967-B9DDA184B118}" destId="{D77FBCBB-EE82-4621-8F05-BAAFCF96B52C}" srcOrd="0" destOrd="0" presId="urn:microsoft.com/office/officeart/2005/8/layout/list1"/>
    <dgm:cxn modelId="{0A415DCE-9D75-4149-B805-3EBEECF0C61A}" type="presParOf" srcId="{A169724E-67F6-4245-B967-B9DDA184B118}" destId="{F508A1EA-AD57-45FF-A66B-EFC56A7C3C97}" srcOrd="1" destOrd="0" presId="urn:microsoft.com/office/officeart/2005/8/layout/list1"/>
    <dgm:cxn modelId="{D75D9EA8-161F-49E9-BA56-7152C8E29833}" type="presParOf" srcId="{086F6BCA-187A-4F37-8C89-E3C098DA223F}" destId="{CA21E79B-773F-4E5D-B499-DD18B137E7E1}" srcOrd="1" destOrd="0" presId="urn:microsoft.com/office/officeart/2005/8/layout/list1"/>
    <dgm:cxn modelId="{95CD4120-C883-44EF-B3DA-3CE0962A110B}" type="presParOf" srcId="{086F6BCA-187A-4F37-8C89-E3C098DA223F}" destId="{BBACC235-8BB2-4F3F-BCF7-4C9B19321646}" srcOrd="2" destOrd="0" presId="urn:microsoft.com/office/officeart/2005/8/layout/list1"/>
    <dgm:cxn modelId="{355BF7A5-B5F1-476D-82F0-3924A66926B9}" type="presParOf" srcId="{086F6BCA-187A-4F37-8C89-E3C098DA223F}" destId="{FCA8F904-31A9-4875-B4EF-84F91D936A36}" srcOrd="3" destOrd="0" presId="urn:microsoft.com/office/officeart/2005/8/layout/list1"/>
    <dgm:cxn modelId="{DEB29C0F-9533-40C5-B261-1A0C0F945635}" type="presParOf" srcId="{086F6BCA-187A-4F37-8C89-E3C098DA223F}" destId="{7BA5E637-103A-4B1D-B0D9-2512C9EEADA6}" srcOrd="4" destOrd="0" presId="urn:microsoft.com/office/officeart/2005/8/layout/list1"/>
    <dgm:cxn modelId="{7F90CDB6-C025-4B22-9018-1CE24454EC18}" type="presParOf" srcId="{7BA5E637-103A-4B1D-B0D9-2512C9EEADA6}" destId="{CD8DF565-39D1-4A0F-9243-C042CA36D799}" srcOrd="0" destOrd="0" presId="urn:microsoft.com/office/officeart/2005/8/layout/list1"/>
    <dgm:cxn modelId="{69733C49-E643-44E3-BAF2-F5E34FFE18A1}" type="presParOf" srcId="{7BA5E637-103A-4B1D-B0D9-2512C9EEADA6}" destId="{B188E632-AA9F-4CE7-B345-0C52BDC1843A}" srcOrd="1" destOrd="0" presId="urn:microsoft.com/office/officeart/2005/8/layout/list1"/>
    <dgm:cxn modelId="{D0E2B57B-1BA8-4C9F-8466-657506E8E1FF}" type="presParOf" srcId="{086F6BCA-187A-4F37-8C89-E3C098DA223F}" destId="{6E3EB4E2-A4C5-45C2-8F94-592CA425C28F}" srcOrd="5" destOrd="0" presId="urn:microsoft.com/office/officeart/2005/8/layout/list1"/>
    <dgm:cxn modelId="{9D61B39B-2AE1-4B99-AFC3-E939D4ABA055}" type="presParOf" srcId="{086F6BCA-187A-4F37-8C89-E3C098DA223F}" destId="{63524DAB-8379-4EA9-8CCB-83191989462D}" srcOrd="6" destOrd="0" presId="urn:microsoft.com/office/officeart/2005/8/layout/list1"/>
    <dgm:cxn modelId="{2833F748-A138-455C-ADCA-73D35007E009}" type="presParOf" srcId="{086F6BCA-187A-4F37-8C89-E3C098DA223F}" destId="{D8CF56F1-2094-4C37-B0BC-55B2A51BDB26}" srcOrd="7" destOrd="0" presId="urn:microsoft.com/office/officeart/2005/8/layout/list1"/>
    <dgm:cxn modelId="{C6B38057-47E7-4E28-8296-4B393704E8B0}" type="presParOf" srcId="{086F6BCA-187A-4F37-8C89-E3C098DA223F}" destId="{D2A61F2C-FEDB-4F1C-B388-E4D99500CD89}" srcOrd="8" destOrd="0" presId="urn:microsoft.com/office/officeart/2005/8/layout/list1"/>
    <dgm:cxn modelId="{0A589480-594D-48DE-83E7-D2BD6DA94583}" type="presParOf" srcId="{D2A61F2C-FEDB-4F1C-B388-E4D99500CD89}" destId="{28D0A64C-B605-4E22-9676-444B17ED6788}" srcOrd="0" destOrd="0" presId="urn:microsoft.com/office/officeart/2005/8/layout/list1"/>
    <dgm:cxn modelId="{A7F02C37-2341-413B-B5E8-5F94D2363800}" type="presParOf" srcId="{D2A61F2C-FEDB-4F1C-B388-E4D99500CD89}" destId="{9AC01D22-A260-4541-B15A-4540A4338010}" srcOrd="1" destOrd="0" presId="urn:microsoft.com/office/officeart/2005/8/layout/list1"/>
    <dgm:cxn modelId="{A21397C8-5720-4B67-97DE-87CC9227DCCA}" type="presParOf" srcId="{086F6BCA-187A-4F37-8C89-E3C098DA223F}" destId="{6E8A51A6-C3E4-4CFE-8358-18FB52A8D9E3}" srcOrd="9" destOrd="0" presId="urn:microsoft.com/office/officeart/2005/8/layout/list1"/>
    <dgm:cxn modelId="{A5858E43-03B7-4535-B8EA-E678A15EAF09}" type="presParOf" srcId="{086F6BCA-187A-4F37-8C89-E3C098DA223F}" destId="{FCCE5A52-063D-4A78-B479-E341317351A8}" srcOrd="10" destOrd="0" presId="urn:microsoft.com/office/officeart/2005/8/layout/list1"/>
    <dgm:cxn modelId="{1DFA8BF6-13CB-490D-90EC-EFE6C40DA93D}" type="presParOf" srcId="{086F6BCA-187A-4F37-8C89-E3C098DA223F}" destId="{3F443689-063F-4AB7-B6D6-D24DB26DCD40}" srcOrd="11" destOrd="0" presId="urn:microsoft.com/office/officeart/2005/8/layout/list1"/>
    <dgm:cxn modelId="{72A1C724-3625-425E-BFF1-A8AACA95A741}" type="presParOf" srcId="{086F6BCA-187A-4F37-8C89-E3C098DA223F}" destId="{254DB8C8-CE39-4D2A-8894-A40E444C114A}" srcOrd="12" destOrd="0" presId="urn:microsoft.com/office/officeart/2005/8/layout/list1"/>
    <dgm:cxn modelId="{D364F3E6-B1BC-488E-AD35-E2A47C305D26}" type="presParOf" srcId="{254DB8C8-CE39-4D2A-8894-A40E444C114A}" destId="{3524E689-BD2D-4E16-B503-00B51E3BB4D2}" srcOrd="0" destOrd="0" presId="urn:microsoft.com/office/officeart/2005/8/layout/list1"/>
    <dgm:cxn modelId="{20A4B485-7592-4EDD-9791-A61E0B6F4683}" type="presParOf" srcId="{254DB8C8-CE39-4D2A-8894-A40E444C114A}" destId="{03A5D02E-C850-4AF6-8C07-FF6332A1089A}" srcOrd="1" destOrd="0" presId="urn:microsoft.com/office/officeart/2005/8/layout/list1"/>
    <dgm:cxn modelId="{8793625D-7B48-42AE-AA6F-D0CE3C57A3DF}" type="presParOf" srcId="{086F6BCA-187A-4F37-8C89-E3C098DA223F}" destId="{0D5AF90D-3C64-411E-9824-1B5EB5614D0D}" srcOrd="13" destOrd="0" presId="urn:microsoft.com/office/officeart/2005/8/layout/list1"/>
    <dgm:cxn modelId="{75F7DEB7-EC9F-47DC-8190-90169E122157}" type="presParOf" srcId="{086F6BCA-187A-4F37-8C89-E3C098DA223F}" destId="{7D389F51-9C99-4BED-BBDD-9840C5268EC5}" srcOrd="14" destOrd="0" presId="urn:microsoft.com/office/officeart/2005/8/layout/list1"/>
    <dgm:cxn modelId="{3EADC144-10C1-4FED-BFBB-20098C68AB15}" type="presParOf" srcId="{086F6BCA-187A-4F37-8C89-E3C098DA223F}" destId="{0A85A0C5-B5F0-4B88-BBDD-741BC7A4668A}" srcOrd="15" destOrd="0" presId="urn:microsoft.com/office/officeart/2005/8/layout/list1"/>
    <dgm:cxn modelId="{B73E8FAB-D152-4E88-B06E-2C3A856CD78B}" type="presParOf" srcId="{086F6BCA-187A-4F37-8C89-E3C098DA223F}" destId="{2A6B02E6-15E3-4434-8E6A-5F8AFC9923E8}" srcOrd="16" destOrd="0" presId="urn:microsoft.com/office/officeart/2005/8/layout/list1"/>
    <dgm:cxn modelId="{7D701E92-CF4B-43DC-9928-13A25534C263}" type="presParOf" srcId="{2A6B02E6-15E3-4434-8E6A-5F8AFC9923E8}" destId="{C9495EF9-44EF-4C4E-8E60-6AFB0BAD40F2}" srcOrd="0" destOrd="0" presId="urn:microsoft.com/office/officeart/2005/8/layout/list1"/>
    <dgm:cxn modelId="{8ACF0661-0E26-47FF-A5C6-FB93A1F598C0}" type="presParOf" srcId="{2A6B02E6-15E3-4434-8E6A-5F8AFC9923E8}" destId="{54CC9545-7A69-4FC1-B75E-A0B948103273}" srcOrd="1" destOrd="0" presId="urn:microsoft.com/office/officeart/2005/8/layout/list1"/>
    <dgm:cxn modelId="{ACD807E5-24CF-467F-9672-20C79788680E}" type="presParOf" srcId="{086F6BCA-187A-4F37-8C89-E3C098DA223F}" destId="{453DA751-DE8C-4E90-9952-F2F711A8AA87}" srcOrd="17" destOrd="0" presId="urn:microsoft.com/office/officeart/2005/8/layout/list1"/>
    <dgm:cxn modelId="{1FF51FEE-3ED1-4B1D-BC6B-7DDA61B5C83E}" type="presParOf" srcId="{086F6BCA-187A-4F37-8C89-E3C098DA223F}" destId="{DB001A96-6108-4903-959D-5643B1C83A18}" srcOrd="18" destOrd="0" presId="urn:microsoft.com/office/officeart/2005/8/layout/list1"/>
    <dgm:cxn modelId="{10735774-F7E7-4FB4-AAA2-AE06D5ED118B}" type="presParOf" srcId="{086F6BCA-187A-4F37-8C89-E3C098DA223F}" destId="{AF7965A5-A277-4DE3-8AD9-A1402655B07C}" srcOrd="19" destOrd="0" presId="urn:microsoft.com/office/officeart/2005/8/layout/list1"/>
    <dgm:cxn modelId="{F90ED647-6218-4085-AEC6-A38266C28B45}" type="presParOf" srcId="{086F6BCA-187A-4F37-8C89-E3C098DA223F}" destId="{F04D159A-1035-447E-AD83-336A5751EBDB}" srcOrd="20" destOrd="0" presId="urn:microsoft.com/office/officeart/2005/8/layout/list1"/>
    <dgm:cxn modelId="{90168DF9-B651-4AEC-889D-44F96D256A29}" type="presParOf" srcId="{F04D159A-1035-447E-AD83-336A5751EBDB}" destId="{AF50826D-A9B0-405B-855D-CD35FD3DA529}" srcOrd="0" destOrd="0" presId="urn:microsoft.com/office/officeart/2005/8/layout/list1"/>
    <dgm:cxn modelId="{1B842EDB-9C19-408B-AA52-E8B8C2831C10}" type="presParOf" srcId="{F04D159A-1035-447E-AD83-336A5751EBDB}" destId="{DF2B1C52-04F4-45CD-AECD-FD108C79484E}" srcOrd="1" destOrd="0" presId="urn:microsoft.com/office/officeart/2005/8/layout/list1"/>
    <dgm:cxn modelId="{537F5815-6CE8-4F62-BEA4-80886D706C34}" type="presParOf" srcId="{086F6BCA-187A-4F37-8C89-E3C098DA223F}" destId="{862F0371-BD15-4CF9-BEF8-5060D61A35D0}" srcOrd="21" destOrd="0" presId="urn:microsoft.com/office/officeart/2005/8/layout/list1"/>
    <dgm:cxn modelId="{CC496B99-ECE7-4B9F-B3C5-DC7E500D2147}" type="presParOf" srcId="{086F6BCA-187A-4F37-8C89-E3C098DA223F}" destId="{D26731DC-9AA0-4DC2-8859-F199211EA268}" srcOrd="22" destOrd="0" presId="urn:microsoft.com/office/officeart/2005/8/layout/list1"/>
    <dgm:cxn modelId="{F39A7D7D-8D9E-4DC0-8B40-5D99B56814B6}" type="presParOf" srcId="{086F6BCA-187A-4F37-8C89-E3C098DA223F}" destId="{596F1BF4-2691-40F5-94E6-052B1B04FD21}" srcOrd="23" destOrd="0" presId="urn:microsoft.com/office/officeart/2005/8/layout/list1"/>
    <dgm:cxn modelId="{07CFA98F-3A3C-478B-AE02-4698324D1E1F}" type="presParOf" srcId="{086F6BCA-187A-4F37-8C89-E3C098DA223F}" destId="{13647C01-EB23-480F-8E91-292D2005E546}" srcOrd="24" destOrd="0" presId="urn:microsoft.com/office/officeart/2005/8/layout/list1"/>
    <dgm:cxn modelId="{509DD94D-3FA1-40E2-AEBE-A1D41295078A}" type="presParOf" srcId="{13647C01-EB23-480F-8E91-292D2005E546}" destId="{29387A3D-DB9D-4B62-9B8D-893568D97165}" srcOrd="0" destOrd="0" presId="urn:microsoft.com/office/officeart/2005/8/layout/list1"/>
    <dgm:cxn modelId="{4D052BC2-AD76-4517-B0B2-C04490B6B73B}" type="presParOf" srcId="{13647C01-EB23-480F-8E91-292D2005E546}" destId="{5C3516BA-3DB9-42F9-A017-493F7F898710}" srcOrd="1" destOrd="0" presId="urn:microsoft.com/office/officeart/2005/8/layout/list1"/>
    <dgm:cxn modelId="{8BEFA0A8-C5B4-444F-BC16-6A53991BF55C}" type="presParOf" srcId="{086F6BCA-187A-4F37-8C89-E3C098DA223F}" destId="{587D1E43-7A8E-4EC6-B553-A08620493F54}" srcOrd="25" destOrd="0" presId="urn:microsoft.com/office/officeart/2005/8/layout/list1"/>
    <dgm:cxn modelId="{E3BE8350-0A45-41AF-B449-86BD76C407F9}" type="presParOf" srcId="{086F6BCA-187A-4F37-8C89-E3C098DA223F}" destId="{FEBEE488-B2B9-49C8-94E6-5AF3D327DB94}"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B10AEB-D508-47B9-977F-F81AA765EFE1}" type="doc">
      <dgm:prSet loTypeId="urn:microsoft.com/office/officeart/2008/layout/VerticalAccentList" loCatId="list" qsTypeId="urn:microsoft.com/office/officeart/2005/8/quickstyle/3d3" qsCatId="3D" csTypeId="urn:microsoft.com/office/officeart/2005/8/colors/accent1_2" csCatId="accent1" phldr="1"/>
      <dgm:spPr/>
      <dgm:t>
        <a:bodyPr/>
        <a:lstStyle/>
        <a:p>
          <a:endParaRPr lang="es-VE"/>
        </a:p>
      </dgm:t>
    </dgm:pt>
    <dgm:pt modelId="{EF4C5F83-C838-43DC-B8F1-1C353A1D1956}">
      <dgm:prSet phldrT="[Texto]" custT="1"/>
      <dgm:spPr>
        <a:xfrm>
          <a:off x="145218" y="419685"/>
          <a:ext cx="8684164" cy="789469"/>
        </a:xfrm>
        <a:prstGeom prst="rect">
          <a:avLst/>
        </a:prstGeom>
        <a:noFill/>
        <a:ln w="9525" cap="flat" cmpd="sng" algn="ctr">
          <a:solidFill>
            <a:sysClr val="windowText" lastClr="000000">
              <a:alpha val="0"/>
              <a:hueOff val="0"/>
              <a:satOff val="0"/>
              <a:lumOff val="0"/>
              <a:alphaOff val="0"/>
            </a:sysClr>
          </a:solidFill>
          <a:prstDash val="solid"/>
        </a:ln>
        <a:effectLst/>
      </dgm:spPr>
      <dgm:t>
        <a:bodyPr anchor="ctr"/>
        <a:lstStyle/>
        <a:p>
          <a:pPr algn="ctr"/>
          <a:r>
            <a:rPr lang="es-VE" sz="3200" b="1" dirty="0" smtClean="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rPr>
            <a:t>Síntesis de Necesidades de Información Ambiental</a:t>
          </a:r>
          <a:endParaRPr lang="es-VE" sz="3200" b="1"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dgm:t>
    </dgm:pt>
    <dgm:pt modelId="{D88D784A-5615-4218-B9A9-07E45783E3CD}" type="parTrans" cxnId="{4F2419CF-26E4-4688-9D37-22749AA5A300}">
      <dgm:prSet/>
      <dgm:spPr/>
      <dgm:t>
        <a:bodyPr/>
        <a:lstStyle/>
        <a:p>
          <a:endParaRPr lang="es-VE"/>
        </a:p>
      </dgm:t>
    </dgm:pt>
    <dgm:pt modelId="{F0EC76B3-5D1A-4070-A411-A5621213EC2D}" type="sibTrans" cxnId="{4F2419CF-26E4-4688-9D37-22749AA5A300}">
      <dgm:prSet/>
      <dgm:spPr/>
      <dgm:t>
        <a:bodyPr/>
        <a:lstStyle/>
        <a:p>
          <a:endParaRPr lang="es-VE"/>
        </a:p>
      </dgm:t>
    </dgm:pt>
    <dgm:pt modelId="{6216A64B-B665-40D9-AC2B-3BBB6A13A5E2}">
      <dgm:prSet phldrT="[Texto]"/>
      <dgm:spPr>
        <a:xfrm>
          <a:off x="145218" y="1369972"/>
          <a:ext cx="8797058" cy="1286542"/>
        </a:xfrm>
        <a:prstGeom prst="rect">
          <a:avLst/>
        </a:prstGeom>
        <a:solidFill>
          <a:sysClr val="window" lastClr="FFFFFF">
            <a:hueOff val="0"/>
            <a:satOff val="0"/>
            <a:lumOff val="0"/>
            <a:alphaOff val="0"/>
          </a:sysClr>
        </a:solidFill>
        <a:ln>
          <a:noFill/>
        </a:ln>
        <a:effectLst/>
        <a:scene3d>
          <a:camera prst="orthographicFront">
            <a:rot lat="0" lon="0" rev="0"/>
          </a:camera>
          <a:lightRig rig="contrasting" dir="t">
            <a:rot lat="0" lon="0" rev="1200000"/>
          </a:lightRig>
        </a:scene3d>
        <a:sp3d z="300000" contourW="12700" prstMaterial="flat">
          <a:bevelT w="177800" h="254000"/>
          <a:bevelB w="152400"/>
        </a:sp3d>
      </dgm:spPr>
      <dgm:t>
        <a:bodyPr/>
        <a:lstStyle/>
        <a:p>
          <a:pPr algn="just"/>
          <a:r>
            <a:rPr lang="es-VE" dirty="0" smtClean="0">
              <a:solidFill>
                <a:sysClr val="windowText" lastClr="000000">
                  <a:hueOff val="0"/>
                  <a:satOff val="0"/>
                  <a:lumOff val="0"/>
                  <a:alphaOff val="0"/>
                </a:sysClr>
              </a:solidFill>
              <a:latin typeface="Calibri"/>
              <a:ea typeface="+mn-ea"/>
              <a:cs typeface="+mn-cs"/>
            </a:rPr>
            <a:t>Las necesidades planteadas por las instituciones servirán de marco para la construcción de nuevos proyectos estadísticos, vinculados al área ambiental.</a:t>
          </a:r>
          <a:endParaRPr lang="es-VE" dirty="0">
            <a:solidFill>
              <a:sysClr val="windowText" lastClr="000000">
                <a:hueOff val="0"/>
                <a:satOff val="0"/>
                <a:lumOff val="0"/>
                <a:alphaOff val="0"/>
              </a:sysClr>
            </a:solidFill>
            <a:latin typeface="Calibri"/>
            <a:ea typeface="+mn-ea"/>
            <a:cs typeface="+mn-cs"/>
          </a:endParaRPr>
        </a:p>
      </dgm:t>
    </dgm:pt>
    <dgm:pt modelId="{2434B80D-2BC4-411E-B122-33137D579E69}" type="parTrans" cxnId="{992A3651-8DB2-45E7-A40F-FDF7D404A67F}">
      <dgm:prSet/>
      <dgm:spPr/>
      <dgm:t>
        <a:bodyPr/>
        <a:lstStyle/>
        <a:p>
          <a:endParaRPr lang="es-VE"/>
        </a:p>
      </dgm:t>
    </dgm:pt>
    <dgm:pt modelId="{C31F69BB-3563-4444-AA64-77C7729F7B7D}" type="sibTrans" cxnId="{992A3651-8DB2-45E7-A40F-FDF7D404A67F}">
      <dgm:prSet/>
      <dgm:spPr/>
      <dgm:t>
        <a:bodyPr/>
        <a:lstStyle/>
        <a:p>
          <a:endParaRPr lang="es-VE"/>
        </a:p>
      </dgm:t>
    </dgm:pt>
    <dgm:pt modelId="{D1CC2C48-6F12-40C2-9FBE-27F164C0CED0}">
      <dgm:prSet phldrT="[Texto]"/>
      <dgm:spPr>
        <a:xfrm>
          <a:off x="145218" y="2925706"/>
          <a:ext cx="8684164" cy="789469"/>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just"/>
          <a:r>
            <a:rPr lang="es-VE" dirty="0" smtClean="0">
              <a:solidFill>
                <a:sysClr val="windowText" lastClr="000000">
                  <a:hueOff val="0"/>
                  <a:satOff val="0"/>
                  <a:lumOff val="0"/>
                  <a:alphaOff val="0"/>
                </a:sysClr>
              </a:solidFill>
              <a:latin typeface="Calibri"/>
              <a:ea typeface="+mn-ea"/>
              <a:cs typeface="+mn-cs"/>
            </a:rPr>
            <a:t>Dichos proyectos permitirán llenar los vacíos de información estadística detectados por medio del diagnóstico implementado. </a:t>
          </a:r>
          <a:endParaRPr lang="es-VE" dirty="0">
            <a:solidFill>
              <a:sysClr val="windowText" lastClr="000000">
                <a:hueOff val="0"/>
                <a:satOff val="0"/>
                <a:lumOff val="0"/>
                <a:alphaOff val="0"/>
              </a:sysClr>
            </a:solidFill>
            <a:latin typeface="Calibri"/>
            <a:ea typeface="+mn-ea"/>
            <a:cs typeface="+mn-cs"/>
          </a:endParaRPr>
        </a:p>
      </dgm:t>
    </dgm:pt>
    <dgm:pt modelId="{58BD656F-5006-46DE-B282-C614ACC731EE}" type="parTrans" cxnId="{78A0B442-76D2-4154-8AD3-31AFC4A2077C}">
      <dgm:prSet/>
      <dgm:spPr/>
      <dgm:t>
        <a:bodyPr/>
        <a:lstStyle/>
        <a:p>
          <a:endParaRPr lang="es-VE"/>
        </a:p>
      </dgm:t>
    </dgm:pt>
    <dgm:pt modelId="{8ED032E7-F4AE-42BB-A258-F77CBA241564}" type="sibTrans" cxnId="{78A0B442-76D2-4154-8AD3-31AFC4A2077C}">
      <dgm:prSet/>
      <dgm:spPr/>
      <dgm:t>
        <a:bodyPr/>
        <a:lstStyle/>
        <a:p>
          <a:endParaRPr lang="es-VE"/>
        </a:p>
      </dgm:t>
    </dgm:pt>
    <dgm:pt modelId="{C5C450A4-E436-49C4-AF38-F0545C55AE63}">
      <dgm:prSet phldrT="[Texto]"/>
      <dgm:spPr>
        <a:xfrm>
          <a:off x="145218" y="4016530"/>
          <a:ext cx="8684164" cy="789469"/>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just"/>
          <a:r>
            <a:rPr lang="es-VE" dirty="0" smtClean="0">
              <a:solidFill>
                <a:sysClr val="windowText" lastClr="000000">
                  <a:hueOff val="0"/>
                  <a:satOff val="0"/>
                  <a:lumOff val="0"/>
                  <a:alphaOff val="0"/>
                </a:sysClr>
              </a:solidFill>
              <a:latin typeface="Calibri"/>
              <a:ea typeface="+mn-ea"/>
              <a:cs typeface="+mn-cs"/>
            </a:rPr>
            <a:t>La síntesis de las necesidades de información estadística servirá como insumo para la toma de decisiones en torno a la planificación y concreción de políticas públicas, encaminadas a la mejora de la situación nacional en el área ambiental. </a:t>
          </a:r>
          <a:endParaRPr lang="es-VE" dirty="0">
            <a:solidFill>
              <a:sysClr val="windowText" lastClr="000000">
                <a:hueOff val="0"/>
                <a:satOff val="0"/>
                <a:lumOff val="0"/>
                <a:alphaOff val="0"/>
              </a:sysClr>
            </a:solidFill>
            <a:latin typeface="Calibri"/>
            <a:ea typeface="+mn-ea"/>
            <a:cs typeface="+mn-cs"/>
          </a:endParaRPr>
        </a:p>
      </dgm:t>
    </dgm:pt>
    <dgm:pt modelId="{164F5887-C6BD-479D-ADDF-48FF7191C414}" type="parTrans" cxnId="{B8DFE701-5416-439E-9D40-690C68016594}">
      <dgm:prSet/>
      <dgm:spPr/>
      <dgm:t>
        <a:bodyPr/>
        <a:lstStyle/>
        <a:p>
          <a:endParaRPr lang="es-VE"/>
        </a:p>
      </dgm:t>
    </dgm:pt>
    <dgm:pt modelId="{75A4C546-DFCF-438E-8303-E8C1AF930129}" type="sibTrans" cxnId="{B8DFE701-5416-439E-9D40-690C68016594}">
      <dgm:prSet/>
      <dgm:spPr/>
      <dgm:t>
        <a:bodyPr/>
        <a:lstStyle/>
        <a:p>
          <a:endParaRPr lang="es-VE"/>
        </a:p>
      </dgm:t>
    </dgm:pt>
    <dgm:pt modelId="{2BF3D493-70FD-4DB9-9B96-6302F0056FEA}" type="pres">
      <dgm:prSet presAssocID="{1AB10AEB-D508-47B9-977F-F81AA765EFE1}" presName="Name0" presStyleCnt="0">
        <dgm:presLayoutVars>
          <dgm:chMax/>
          <dgm:chPref/>
          <dgm:dir/>
        </dgm:presLayoutVars>
      </dgm:prSet>
      <dgm:spPr/>
      <dgm:t>
        <a:bodyPr/>
        <a:lstStyle/>
        <a:p>
          <a:endParaRPr lang="es-VE"/>
        </a:p>
      </dgm:t>
    </dgm:pt>
    <dgm:pt modelId="{0933B839-A706-4BF9-A332-B7284643C55D}" type="pres">
      <dgm:prSet presAssocID="{EF4C5F83-C838-43DC-B8F1-1C353A1D1956}" presName="parenttextcomposite" presStyleCnt="0"/>
      <dgm:spPr/>
    </dgm:pt>
    <dgm:pt modelId="{308BAF00-876A-481E-995B-C202646AF39B}" type="pres">
      <dgm:prSet presAssocID="{EF4C5F83-C838-43DC-B8F1-1C353A1D1956}" presName="parenttext" presStyleLbl="revTx" presStyleIdx="0" presStyleCnt="3" custLinFactNeighborX="2976" custLinFactNeighborY="-32733">
        <dgm:presLayoutVars>
          <dgm:chMax/>
          <dgm:chPref val="2"/>
          <dgm:bulletEnabled val="1"/>
        </dgm:presLayoutVars>
      </dgm:prSet>
      <dgm:spPr/>
      <dgm:t>
        <a:bodyPr/>
        <a:lstStyle/>
        <a:p>
          <a:endParaRPr lang="es-VE"/>
        </a:p>
      </dgm:t>
    </dgm:pt>
    <dgm:pt modelId="{1746F2C2-0788-4F1E-8028-661B881D782D}" type="pres">
      <dgm:prSet presAssocID="{EF4C5F83-C838-43DC-B8F1-1C353A1D1956}" presName="composite" presStyleCnt="0"/>
      <dgm:spPr/>
    </dgm:pt>
    <dgm:pt modelId="{CF3FB07A-FBBC-402C-B042-32C3292EC5F4}" type="pres">
      <dgm:prSet presAssocID="{EF4C5F83-C838-43DC-B8F1-1C353A1D1956}" presName="chevron1" presStyleLbl="alignNode1" presStyleIdx="0" presStyleCnt="21"/>
      <dgm:spPr>
        <a:xfrm>
          <a:off x="145218" y="1209154"/>
          <a:ext cx="2032094" cy="1608178"/>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1B3E4848-FFF0-4F9B-A619-8F546A0137CD}" type="pres">
      <dgm:prSet presAssocID="{EF4C5F83-C838-43DC-B8F1-1C353A1D1956}" presName="chevron2" presStyleLbl="alignNode1" presStyleIdx="1" presStyleCnt="21"/>
      <dgm:spPr>
        <a:xfrm>
          <a:off x="1365826" y="1209154"/>
          <a:ext cx="2032094" cy="1608178"/>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EA43476F-B079-4FC3-BC94-CCD54D96EF85}" type="pres">
      <dgm:prSet presAssocID="{EF4C5F83-C838-43DC-B8F1-1C353A1D1956}" presName="chevron3" presStyleLbl="alignNode1" presStyleIdx="2" presStyleCnt="21"/>
      <dgm:spPr>
        <a:xfrm>
          <a:off x="2587398" y="1209154"/>
          <a:ext cx="2032094" cy="1608178"/>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7F86F2ED-A524-4BAA-9730-B7FE3E8B96BC}" type="pres">
      <dgm:prSet presAssocID="{EF4C5F83-C838-43DC-B8F1-1C353A1D1956}" presName="chevron4" presStyleLbl="alignNode1" presStyleIdx="3" presStyleCnt="21"/>
      <dgm:spPr>
        <a:xfrm>
          <a:off x="3808006" y="1209154"/>
          <a:ext cx="2032094" cy="1608178"/>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CA19124D-4F68-4565-9591-241AC82BA4B7}" type="pres">
      <dgm:prSet presAssocID="{EF4C5F83-C838-43DC-B8F1-1C353A1D1956}" presName="chevron5" presStyleLbl="alignNode1" presStyleIdx="4" presStyleCnt="21"/>
      <dgm:spPr>
        <a:xfrm>
          <a:off x="5029578" y="1209154"/>
          <a:ext cx="2032094" cy="1608178"/>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32A77B12-D1CC-4812-AF33-BC622F803732}" type="pres">
      <dgm:prSet presAssocID="{EF4C5F83-C838-43DC-B8F1-1C353A1D1956}" presName="chevron6" presStyleLbl="alignNode1" presStyleIdx="5" presStyleCnt="21"/>
      <dgm:spPr>
        <a:xfrm>
          <a:off x="6250186" y="1209154"/>
          <a:ext cx="2032094" cy="1608178"/>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45B4B710-A76B-4CA4-A0D0-92C9B8EE2171}" type="pres">
      <dgm:prSet presAssocID="{EF4C5F83-C838-43DC-B8F1-1C353A1D1956}" presName="chevron7" presStyleLbl="alignNode1" presStyleIdx="6" presStyleCnt="21"/>
      <dgm:spPr>
        <a:xfrm>
          <a:off x="7471758" y="1209154"/>
          <a:ext cx="2032094" cy="1608178"/>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E9ADB4D9-6FB4-4656-A89E-7E6F8EE92C21}" type="pres">
      <dgm:prSet presAssocID="{EF4C5F83-C838-43DC-B8F1-1C353A1D1956}" presName="childtext" presStyleLbl="solidFgAcc1" presStyleIdx="0" presStyleCnt="1">
        <dgm:presLayoutVars>
          <dgm:chMax/>
          <dgm:chPref val="0"/>
          <dgm:bulletEnabled val="1"/>
        </dgm:presLayoutVars>
      </dgm:prSet>
      <dgm:spPr/>
      <dgm:t>
        <a:bodyPr/>
        <a:lstStyle/>
        <a:p>
          <a:endParaRPr lang="es-VE"/>
        </a:p>
      </dgm:t>
    </dgm:pt>
    <dgm:pt modelId="{021B1641-6B58-40F5-A768-A97605FE0165}" type="pres">
      <dgm:prSet presAssocID="{F0EC76B3-5D1A-4070-A411-A5621213EC2D}" presName="sibTrans" presStyleCnt="0"/>
      <dgm:spPr/>
    </dgm:pt>
    <dgm:pt modelId="{707BBFFD-B274-4AFA-B5C7-06D5E0F28CF6}" type="pres">
      <dgm:prSet presAssocID="{D1CC2C48-6F12-40C2-9FBE-27F164C0CED0}" presName="parenttextcomposite" presStyleCnt="0"/>
      <dgm:spPr/>
    </dgm:pt>
    <dgm:pt modelId="{8155D228-B5D5-49EE-9EEC-CA7C150825DB}" type="pres">
      <dgm:prSet presAssocID="{D1CC2C48-6F12-40C2-9FBE-27F164C0CED0}" presName="parenttext" presStyleLbl="revTx" presStyleIdx="1" presStyleCnt="3">
        <dgm:presLayoutVars>
          <dgm:chMax/>
          <dgm:chPref val="2"/>
          <dgm:bulletEnabled val="1"/>
        </dgm:presLayoutVars>
      </dgm:prSet>
      <dgm:spPr/>
      <dgm:t>
        <a:bodyPr/>
        <a:lstStyle/>
        <a:p>
          <a:endParaRPr lang="es-VE"/>
        </a:p>
      </dgm:t>
    </dgm:pt>
    <dgm:pt modelId="{D7E15BF4-40F5-43F4-A876-A24D01A6B47B}" type="pres">
      <dgm:prSet presAssocID="{D1CC2C48-6F12-40C2-9FBE-27F164C0CED0}" presName="parallelogramComposite" presStyleCnt="0"/>
      <dgm:spPr/>
    </dgm:pt>
    <dgm:pt modelId="{B6F0CD61-C490-4062-BB99-31BA301CFB3F}" type="pres">
      <dgm:prSet presAssocID="{D1CC2C48-6F12-40C2-9FBE-27F164C0CED0}" presName="parallelogram1" presStyleLbl="alignNode1" presStyleIdx="7" presStyleCnt="21"/>
      <dgm:spPr>
        <a:xfrm>
          <a:off x="145218" y="3715176"/>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32BB6D92-351B-4638-AD28-0CB9C82B7148}" type="pres">
      <dgm:prSet presAssocID="{D1CC2C48-6F12-40C2-9FBE-27F164C0CED0}" presName="parallelogram2" presStyleLbl="alignNode1" presStyleIdx="8" presStyleCnt="21"/>
      <dgm:spPr>
        <a:xfrm>
          <a:off x="1370650" y="3715176"/>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68B9A23D-6626-4B32-BE0E-4C5B9D25FD30}" type="pres">
      <dgm:prSet presAssocID="{D1CC2C48-6F12-40C2-9FBE-27F164C0CED0}" presName="parallelogram3" presStyleLbl="alignNode1" presStyleIdx="9" presStyleCnt="21"/>
      <dgm:spPr>
        <a:xfrm>
          <a:off x="2596082" y="3715176"/>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47E9FAC0-96B5-44C9-8A70-D09A6131B234}" type="pres">
      <dgm:prSet presAssocID="{D1CC2C48-6F12-40C2-9FBE-27F164C0CED0}" presName="parallelogram4" presStyleLbl="alignNode1" presStyleIdx="10" presStyleCnt="21"/>
      <dgm:spPr>
        <a:xfrm>
          <a:off x="3821514" y="3715176"/>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6BB2803D-5FFB-4BD9-8052-1E10B2BB53AF}" type="pres">
      <dgm:prSet presAssocID="{D1CC2C48-6F12-40C2-9FBE-27F164C0CED0}" presName="parallelogram5" presStyleLbl="alignNode1" presStyleIdx="11" presStyleCnt="21"/>
      <dgm:spPr>
        <a:xfrm>
          <a:off x="5046947" y="3715176"/>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14369A8B-329F-43E0-8183-EBABB1E0E56E}" type="pres">
      <dgm:prSet presAssocID="{D1CC2C48-6F12-40C2-9FBE-27F164C0CED0}" presName="parallelogram6" presStyleLbl="alignNode1" presStyleIdx="12" presStyleCnt="21"/>
      <dgm:spPr>
        <a:xfrm>
          <a:off x="6272379" y="3715176"/>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1988801A-57EA-47F2-BC9D-399C42F3F3BB}" type="pres">
      <dgm:prSet presAssocID="{D1CC2C48-6F12-40C2-9FBE-27F164C0CED0}" presName="parallelogram7" presStyleLbl="alignNode1" presStyleIdx="13" presStyleCnt="21"/>
      <dgm:spPr>
        <a:xfrm>
          <a:off x="7497811" y="3715176"/>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6FF555DD-989D-4F5A-9F3D-D42B6F51085E}" type="pres">
      <dgm:prSet presAssocID="{8ED032E7-F4AE-42BB-A258-F77CBA241564}" presName="sibTrans" presStyleCnt="0"/>
      <dgm:spPr/>
    </dgm:pt>
    <dgm:pt modelId="{54839010-9BC3-4650-ACE0-662E8C8CF600}" type="pres">
      <dgm:prSet presAssocID="{C5C450A4-E436-49C4-AF38-F0545C55AE63}" presName="parenttextcomposite" presStyleCnt="0"/>
      <dgm:spPr/>
    </dgm:pt>
    <dgm:pt modelId="{75AE6C67-8386-4DAD-B209-CFC643211EB1}" type="pres">
      <dgm:prSet presAssocID="{C5C450A4-E436-49C4-AF38-F0545C55AE63}" presName="parenttext" presStyleLbl="revTx" presStyleIdx="2" presStyleCnt="3">
        <dgm:presLayoutVars>
          <dgm:chMax/>
          <dgm:chPref val="2"/>
          <dgm:bulletEnabled val="1"/>
        </dgm:presLayoutVars>
      </dgm:prSet>
      <dgm:spPr/>
      <dgm:t>
        <a:bodyPr/>
        <a:lstStyle/>
        <a:p>
          <a:endParaRPr lang="es-VE"/>
        </a:p>
      </dgm:t>
    </dgm:pt>
    <dgm:pt modelId="{BA9F4D75-84A0-4D6D-A87A-A1DB5241762B}" type="pres">
      <dgm:prSet presAssocID="{C5C450A4-E436-49C4-AF38-F0545C55AE63}" presName="parallelogramComposite" presStyleCnt="0"/>
      <dgm:spPr/>
    </dgm:pt>
    <dgm:pt modelId="{951D1B12-AC97-4A20-9375-2D56A77FB174}" type="pres">
      <dgm:prSet presAssocID="{C5C450A4-E436-49C4-AF38-F0545C55AE63}" presName="parallelogram1" presStyleLbl="alignNode1" presStyleIdx="14" presStyleCnt="21"/>
      <dgm:spPr>
        <a:xfrm>
          <a:off x="145218" y="4806000"/>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46FEE036-6D29-4C34-AFE2-17B29C653C59}" type="pres">
      <dgm:prSet presAssocID="{C5C450A4-E436-49C4-AF38-F0545C55AE63}" presName="parallelogram2" presStyleLbl="alignNode1" presStyleIdx="15" presStyleCnt="21"/>
      <dgm:spPr>
        <a:xfrm>
          <a:off x="1370650" y="4806000"/>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62EDCAF8-AF73-4F1A-8E8A-151FCD28F000}" type="pres">
      <dgm:prSet presAssocID="{C5C450A4-E436-49C4-AF38-F0545C55AE63}" presName="parallelogram3" presStyleLbl="alignNode1" presStyleIdx="16" presStyleCnt="21"/>
      <dgm:spPr>
        <a:xfrm>
          <a:off x="2596082" y="4806000"/>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6019EC3F-1C00-421E-842C-BD309B6F77F7}" type="pres">
      <dgm:prSet presAssocID="{C5C450A4-E436-49C4-AF38-F0545C55AE63}" presName="parallelogram4" presStyleLbl="alignNode1" presStyleIdx="17" presStyleCnt="21"/>
      <dgm:spPr>
        <a:xfrm>
          <a:off x="3821514" y="4806000"/>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027FC531-DB71-4701-819F-0787DB49405F}" type="pres">
      <dgm:prSet presAssocID="{C5C450A4-E436-49C4-AF38-F0545C55AE63}" presName="parallelogram5" presStyleLbl="alignNode1" presStyleIdx="18" presStyleCnt="21"/>
      <dgm:spPr>
        <a:xfrm>
          <a:off x="5046947" y="4806000"/>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8CCFFF32-ADB5-451E-82F9-FAF42D62065F}" type="pres">
      <dgm:prSet presAssocID="{C5C450A4-E436-49C4-AF38-F0545C55AE63}" presName="parallelogram6" presStyleLbl="alignNode1" presStyleIdx="19" presStyleCnt="21"/>
      <dgm:spPr>
        <a:xfrm>
          <a:off x="6272379" y="4806000"/>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 modelId="{B81DC26A-CC17-4B6B-9606-26D70914A938}" type="pres">
      <dgm:prSet presAssocID="{C5C450A4-E436-49C4-AF38-F0545C55AE63}" presName="parallelogram7" presStyleLbl="alignNode1" presStyleIdx="20" presStyleCnt="21"/>
      <dgm:spPr>
        <a:xfrm>
          <a:off x="7497811" y="4806000"/>
          <a:ext cx="1157888" cy="192981"/>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s-ES"/>
        </a:p>
      </dgm:t>
    </dgm:pt>
  </dgm:ptLst>
  <dgm:cxnLst>
    <dgm:cxn modelId="{4F2419CF-26E4-4688-9D37-22749AA5A300}" srcId="{1AB10AEB-D508-47B9-977F-F81AA765EFE1}" destId="{EF4C5F83-C838-43DC-B8F1-1C353A1D1956}" srcOrd="0" destOrd="0" parTransId="{D88D784A-5615-4218-B9A9-07E45783E3CD}" sibTransId="{F0EC76B3-5D1A-4070-A411-A5621213EC2D}"/>
    <dgm:cxn modelId="{B8069209-3B6A-4E7F-AFD5-B26E51E70D7B}" type="presOf" srcId="{EF4C5F83-C838-43DC-B8F1-1C353A1D1956}" destId="{308BAF00-876A-481E-995B-C202646AF39B}" srcOrd="0" destOrd="0" presId="urn:microsoft.com/office/officeart/2008/layout/VerticalAccentList"/>
    <dgm:cxn modelId="{BE7E165A-B121-46AA-BCCF-B2C481362C2A}" type="presOf" srcId="{C5C450A4-E436-49C4-AF38-F0545C55AE63}" destId="{75AE6C67-8386-4DAD-B209-CFC643211EB1}" srcOrd="0" destOrd="0" presId="urn:microsoft.com/office/officeart/2008/layout/VerticalAccentList"/>
    <dgm:cxn modelId="{933846BB-4689-4B99-9A68-61CB8DD936DC}" type="presOf" srcId="{D1CC2C48-6F12-40C2-9FBE-27F164C0CED0}" destId="{8155D228-B5D5-49EE-9EEC-CA7C150825DB}" srcOrd="0" destOrd="0" presId="urn:microsoft.com/office/officeart/2008/layout/VerticalAccentList"/>
    <dgm:cxn modelId="{992A3651-8DB2-45E7-A40F-FDF7D404A67F}" srcId="{EF4C5F83-C838-43DC-B8F1-1C353A1D1956}" destId="{6216A64B-B665-40D9-AC2B-3BBB6A13A5E2}" srcOrd="0" destOrd="0" parTransId="{2434B80D-2BC4-411E-B122-33137D579E69}" sibTransId="{C31F69BB-3563-4444-AA64-77C7729F7B7D}"/>
    <dgm:cxn modelId="{B8DFE701-5416-439E-9D40-690C68016594}" srcId="{1AB10AEB-D508-47B9-977F-F81AA765EFE1}" destId="{C5C450A4-E436-49C4-AF38-F0545C55AE63}" srcOrd="2" destOrd="0" parTransId="{164F5887-C6BD-479D-ADDF-48FF7191C414}" sibTransId="{75A4C546-DFCF-438E-8303-E8C1AF930129}"/>
    <dgm:cxn modelId="{78A0B442-76D2-4154-8AD3-31AFC4A2077C}" srcId="{1AB10AEB-D508-47B9-977F-F81AA765EFE1}" destId="{D1CC2C48-6F12-40C2-9FBE-27F164C0CED0}" srcOrd="1" destOrd="0" parTransId="{58BD656F-5006-46DE-B282-C614ACC731EE}" sibTransId="{8ED032E7-F4AE-42BB-A258-F77CBA241564}"/>
    <dgm:cxn modelId="{46CB8833-19AF-4EAB-82CE-4D683AB31FE7}" type="presOf" srcId="{1AB10AEB-D508-47B9-977F-F81AA765EFE1}" destId="{2BF3D493-70FD-4DB9-9B96-6302F0056FEA}" srcOrd="0" destOrd="0" presId="urn:microsoft.com/office/officeart/2008/layout/VerticalAccentList"/>
    <dgm:cxn modelId="{8F501237-AF8A-496F-ADAB-75B9DE96247D}" type="presOf" srcId="{6216A64B-B665-40D9-AC2B-3BBB6A13A5E2}" destId="{E9ADB4D9-6FB4-4656-A89E-7E6F8EE92C21}" srcOrd="0" destOrd="0" presId="urn:microsoft.com/office/officeart/2008/layout/VerticalAccentList"/>
    <dgm:cxn modelId="{EF704B4C-D62D-45A9-9567-D9E77CD8463F}" type="presParOf" srcId="{2BF3D493-70FD-4DB9-9B96-6302F0056FEA}" destId="{0933B839-A706-4BF9-A332-B7284643C55D}" srcOrd="0" destOrd="0" presId="urn:microsoft.com/office/officeart/2008/layout/VerticalAccentList"/>
    <dgm:cxn modelId="{D36560B5-31CF-4E57-AF39-41FDC9DD2F28}" type="presParOf" srcId="{0933B839-A706-4BF9-A332-B7284643C55D}" destId="{308BAF00-876A-481E-995B-C202646AF39B}" srcOrd="0" destOrd="0" presId="urn:microsoft.com/office/officeart/2008/layout/VerticalAccentList"/>
    <dgm:cxn modelId="{9C2DA64A-ED66-4946-AA15-CF4734A9FD1A}" type="presParOf" srcId="{2BF3D493-70FD-4DB9-9B96-6302F0056FEA}" destId="{1746F2C2-0788-4F1E-8028-661B881D782D}" srcOrd="1" destOrd="0" presId="urn:microsoft.com/office/officeart/2008/layout/VerticalAccentList"/>
    <dgm:cxn modelId="{D2B0D6B6-F8BE-4ECB-B298-973CC929FA00}" type="presParOf" srcId="{1746F2C2-0788-4F1E-8028-661B881D782D}" destId="{CF3FB07A-FBBC-402C-B042-32C3292EC5F4}" srcOrd="0" destOrd="0" presId="urn:microsoft.com/office/officeart/2008/layout/VerticalAccentList"/>
    <dgm:cxn modelId="{5D07ABA4-8F98-4A0E-A5E9-47A68B6465D7}" type="presParOf" srcId="{1746F2C2-0788-4F1E-8028-661B881D782D}" destId="{1B3E4848-FFF0-4F9B-A619-8F546A0137CD}" srcOrd="1" destOrd="0" presId="urn:microsoft.com/office/officeart/2008/layout/VerticalAccentList"/>
    <dgm:cxn modelId="{2389D7AE-D73C-47A3-9361-0886613B3EFB}" type="presParOf" srcId="{1746F2C2-0788-4F1E-8028-661B881D782D}" destId="{EA43476F-B079-4FC3-BC94-CCD54D96EF85}" srcOrd="2" destOrd="0" presId="urn:microsoft.com/office/officeart/2008/layout/VerticalAccentList"/>
    <dgm:cxn modelId="{6528AD46-79B9-4AAE-B7C1-89226A20C2D2}" type="presParOf" srcId="{1746F2C2-0788-4F1E-8028-661B881D782D}" destId="{7F86F2ED-A524-4BAA-9730-B7FE3E8B96BC}" srcOrd="3" destOrd="0" presId="urn:microsoft.com/office/officeart/2008/layout/VerticalAccentList"/>
    <dgm:cxn modelId="{29D40D45-5F96-42A7-B7F6-B77121C0A910}" type="presParOf" srcId="{1746F2C2-0788-4F1E-8028-661B881D782D}" destId="{CA19124D-4F68-4565-9591-241AC82BA4B7}" srcOrd="4" destOrd="0" presId="urn:microsoft.com/office/officeart/2008/layout/VerticalAccentList"/>
    <dgm:cxn modelId="{469D97C6-0C76-4D11-975F-B0530DE97A4B}" type="presParOf" srcId="{1746F2C2-0788-4F1E-8028-661B881D782D}" destId="{32A77B12-D1CC-4812-AF33-BC622F803732}" srcOrd="5" destOrd="0" presId="urn:microsoft.com/office/officeart/2008/layout/VerticalAccentList"/>
    <dgm:cxn modelId="{867AEA22-767F-4557-91B5-2E28719D3E5C}" type="presParOf" srcId="{1746F2C2-0788-4F1E-8028-661B881D782D}" destId="{45B4B710-A76B-4CA4-A0D0-92C9B8EE2171}" srcOrd="6" destOrd="0" presId="urn:microsoft.com/office/officeart/2008/layout/VerticalAccentList"/>
    <dgm:cxn modelId="{B3F41CAF-A9E0-483B-882B-BE9A1668D553}" type="presParOf" srcId="{1746F2C2-0788-4F1E-8028-661B881D782D}" destId="{E9ADB4D9-6FB4-4656-A89E-7E6F8EE92C21}" srcOrd="7" destOrd="0" presId="urn:microsoft.com/office/officeart/2008/layout/VerticalAccentList"/>
    <dgm:cxn modelId="{5A28CBEE-8EAC-4D11-B796-73B5A70DC735}" type="presParOf" srcId="{2BF3D493-70FD-4DB9-9B96-6302F0056FEA}" destId="{021B1641-6B58-40F5-A768-A97605FE0165}" srcOrd="2" destOrd="0" presId="urn:microsoft.com/office/officeart/2008/layout/VerticalAccentList"/>
    <dgm:cxn modelId="{4642B245-03D1-49B2-ABD3-BE0F2492A781}" type="presParOf" srcId="{2BF3D493-70FD-4DB9-9B96-6302F0056FEA}" destId="{707BBFFD-B274-4AFA-B5C7-06D5E0F28CF6}" srcOrd="3" destOrd="0" presId="urn:microsoft.com/office/officeart/2008/layout/VerticalAccentList"/>
    <dgm:cxn modelId="{715830C5-D366-4753-AEBB-4CF27FB697CA}" type="presParOf" srcId="{707BBFFD-B274-4AFA-B5C7-06D5E0F28CF6}" destId="{8155D228-B5D5-49EE-9EEC-CA7C150825DB}" srcOrd="0" destOrd="0" presId="urn:microsoft.com/office/officeart/2008/layout/VerticalAccentList"/>
    <dgm:cxn modelId="{F988C41A-2EA4-4590-9F17-D0FE14A802EA}" type="presParOf" srcId="{2BF3D493-70FD-4DB9-9B96-6302F0056FEA}" destId="{D7E15BF4-40F5-43F4-A876-A24D01A6B47B}" srcOrd="4" destOrd="0" presId="urn:microsoft.com/office/officeart/2008/layout/VerticalAccentList"/>
    <dgm:cxn modelId="{AB109706-1A26-4D53-874B-E2ED71BF4C7F}" type="presParOf" srcId="{D7E15BF4-40F5-43F4-A876-A24D01A6B47B}" destId="{B6F0CD61-C490-4062-BB99-31BA301CFB3F}" srcOrd="0" destOrd="0" presId="urn:microsoft.com/office/officeart/2008/layout/VerticalAccentList"/>
    <dgm:cxn modelId="{ED441F18-34E9-4279-ADFF-7EFDF87A1888}" type="presParOf" srcId="{D7E15BF4-40F5-43F4-A876-A24D01A6B47B}" destId="{32BB6D92-351B-4638-AD28-0CB9C82B7148}" srcOrd="1" destOrd="0" presId="urn:microsoft.com/office/officeart/2008/layout/VerticalAccentList"/>
    <dgm:cxn modelId="{6D9CFD53-5DB8-459E-A5A4-90CD8B18F91D}" type="presParOf" srcId="{D7E15BF4-40F5-43F4-A876-A24D01A6B47B}" destId="{68B9A23D-6626-4B32-BE0E-4C5B9D25FD30}" srcOrd="2" destOrd="0" presId="urn:microsoft.com/office/officeart/2008/layout/VerticalAccentList"/>
    <dgm:cxn modelId="{ACB0A21A-737F-4BF2-9C63-163188F34DFF}" type="presParOf" srcId="{D7E15BF4-40F5-43F4-A876-A24D01A6B47B}" destId="{47E9FAC0-96B5-44C9-8A70-D09A6131B234}" srcOrd="3" destOrd="0" presId="urn:microsoft.com/office/officeart/2008/layout/VerticalAccentList"/>
    <dgm:cxn modelId="{31E4AE2D-BFB5-47AA-B973-C0C0ED71238F}" type="presParOf" srcId="{D7E15BF4-40F5-43F4-A876-A24D01A6B47B}" destId="{6BB2803D-5FFB-4BD9-8052-1E10B2BB53AF}" srcOrd="4" destOrd="0" presId="urn:microsoft.com/office/officeart/2008/layout/VerticalAccentList"/>
    <dgm:cxn modelId="{8D14349C-5A03-4634-894A-B34919930FFD}" type="presParOf" srcId="{D7E15BF4-40F5-43F4-A876-A24D01A6B47B}" destId="{14369A8B-329F-43E0-8183-EBABB1E0E56E}" srcOrd="5" destOrd="0" presId="urn:microsoft.com/office/officeart/2008/layout/VerticalAccentList"/>
    <dgm:cxn modelId="{65D10C8E-338E-45D4-8CDD-5A3263E2AE24}" type="presParOf" srcId="{D7E15BF4-40F5-43F4-A876-A24D01A6B47B}" destId="{1988801A-57EA-47F2-BC9D-399C42F3F3BB}" srcOrd="6" destOrd="0" presId="urn:microsoft.com/office/officeart/2008/layout/VerticalAccentList"/>
    <dgm:cxn modelId="{467315D0-7940-4D09-B39C-2913BC23D82A}" type="presParOf" srcId="{2BF3D493-70FD-4DB9-9B96-6302F0056FEA}" destId="{6FF555DD-989D-4F5A-9F3D-D42B6F51085E}" srcOrd="5" destOrd="0" presId="urn:microsoft.com/office/officeart/2008/layout/VerticalAccentList"/>
    <dgm:cxn modelId="{57EB0BC8-0376-445C-A8E4-1CE655020CB7}" type="presParOf" srcId="{2BF3D493-70FD-4DB9-9B96-6302F0056FEA}" destId="{54839010-9BC3-4650-ACE0-662E8C8CF600}" srcOrd="6" destOrd="0" presId="urn:microsoft.com/office/officeart/2008/layout/VerticalAccentList"/>
    <dgm:cxn modelId="{14AD18B4-4B84-41C2-A85A-46A0BF329343}" type="presParOf" srcId="{54839010-9BC3-4650-ACE0-662E8C8CF600}" destId="{75AE6C67-8386-4DAD-B209-CFC643211EB1}" srcOrd="0" destOrd="0" presId="urn:microsoft.com/office/officeart/2008/layout/VerticalAccentList"/>
    <dgm:cxn modelId="{7B0868C8-029D-4D36-8379-8599DE7A55EC}" type="presParOf" srcId="{2BF3D493-70FD-4DB9-9B96-6302F0056FEA}" destId="{BA9F4D75-84A0-4D6D-A87A-A1DB5241762B}" srcOrd="7" destOrd="0" presId="urn:microsoft.com/office/officeart/2008/layout/VerticalAccentList"/>
    <dgm:cxn modelId="{A9824B87-026E-4FA3-A675-7D55F8F1395D}" type="presParOf" srcId="{BA9F4D75-84A0-4D6D-A87A-A1DB5241762B}" destId="{951D1B12-AC97-4A20-9375-2D56A77FB174}" srcOrd="0" destOrd="0" presId="urn:microsoft.com/office/officeart/2008/layout/VerticalAccentList"/>
    <dgm:cxn modelId="{3AD3247F-441A-4BB5-BF52-745A3FA89670}" type="presParOf" srcId="{BA9F4D75-84A0-4D6D-A87A-A1DB5241762B}" destId="{46FEE036-6D29-4C34-AFE2-17B29C653C59}" srcOrd="1" destOrd="0" presId="urn:microsoft.com/office/officeart/2008/layout/VerticalAccentList"/>
    <dgm:cxn modelId="{326D01F1-EEC1-4422-80B9-03DEA2549246}" type="presParOf" srcId="{BA9F4D75-84A0-4D6D-A87A-A1DB5241762B}" destId="{62EDCAF8-AF73-4F1A-8E8A-151FCD28F000}" srcOrd="2" destOrd="0" presId="urn:microsoft.com/office/officeart/2008/layout/VerticalAccentList"/>
    <dgm:cxn modelId="{C1B8272D-DC10-495F-93E1-AA62E9AAABB8}" type="presParOf" srcId="{BA9F4D75-84A0-4D6D-A87A-A1DB5241762B}" destId="{6019EC3F-1C00-421E-842C-BD309B6F77F7}" srcOrd="3" destOrd="0" presId="urn:microsoft.com/office/officeart/2008/layout/VerticalAccentList"/>
    <dgm:cxn modelId="{A926D303-F3A8-4759-98FC-7DA189FBEDAD}" type="presParOf" srcId="{BA9F4D75-84A0-4D6D-A87A-A1DB5241762B}" destId="{027FC531-DB71-4701-819F-0787DB49405F}" srcOrd="4" destOrd="0" presId="urn:microsoft.com/office/officeart/2008/layout/VerticalAccentList"/>
    <dgm:cxn modelId="{62C3F6A8-4512-4137-B684-1E32EF2BE885}" type="presParOf" srcId="{BA9F4D75-84A0-4D6D-A87A-A1DB5241762B}" destId="{8CCFFF32-ADB5-451E-82F9-FAF42D62065F}" srcOrd="5" destOrd="0" presId="urn:microsoft.com/office/officeart/2008/layout/VerticalAccentList"/>
    <dgm:cxn modelId="{403952CD-039B-4A4A-B292-3BB5C54340F3}" type="presParOf" srcId="{BA9F4D75-84A0-4D6D-A87A-A1DB5241762B}" destId="{B81DC26A-CC17-4B6B-9606-26D70914A938}"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23EF9D-921E-495C-9086-38F38D646945}" type="doc">
      <dgm:prSet loTypeId="urn:microsoft.com/office/officeart/2008/layout/VerticalCurvedList" loCatId="list" qsTypeId="urn:microsoft.com/office/officeart/2005/8/quickstyle/simple3" qsCatId="simple" csTypeId="urn:microsoft.com/office/officeart/2005/8/colors/accent5_2" csCatId="accent5" phldr="1"/>
      <dgm:spPr/>
      <dgm:t>
        <a:bodyPr/>
        <a:lstStyle/>
        <a:p>
          <a:endParaRPr lang="es-ES"/>
        </a:p>
      </dgm:t>
    </dgm:pt>
    <dgm:pt modelId="{1C42A93B-125C-44BB-BC86-D77E5FBEE91B}">
      <dgm:prSet phldrT="[Texto]"/>
      <dgm:spPr/>
      <dgm:t>
        <a:bodyPr/>
        <a:lstStyle/>
        <a:p>
          <a:pPr algn="just"/>
          <a:r>
            <a:rPr lang="es-VE" dirty="0" smtClean="0"/>
            <a:t>El INE como rector técnico del Sistema Estadístico Nacional, tiene la responsabilidad de acuerdo a sus funciones de fortalecer el SEN y una de las herramientas importante en el proceso estadístico es la capacitación</a:t>
          </a:r>
          <a:endParaRPr lang="es-ES" dirty="0"/>
        </a:p>
      </dgm:t>
    </dgm:pt>
    <dgm:pt modelId="{099F10EA-F062-43B1-AE47-88F084E4B3C9}" type="parTrans" cxnId="{E5725A87-BF63-4139-BB54-161D095CBCAE}">
      <dgm:prSet/>
      <dgm:spPr/>
      <dgm:t>
        <a:bodyPr/>
        <a:lstStyle/>
        <a:p>
          <a:endParaRPr lang="es-ES"/>
        </a:p>
      </dgm:t>
    </dgm:pt>
    <dgm:pt modelId="{3821E048-4CA0-4F6B-983A-B765CA59CE82}" type="sibTrans" cxnId="{E5725A87-BF63-4139-BB54-161D095CBCAE}">
      <dgm:prSet/>
      <dgm:spPr/>
      <dgm:t>
        <a:bodyPr/>
        <a:lstStyle/>
        <a:p>
          <a:endParaRPr lang="es-ES"/>
        </a:p>
      </dgm:t>
    </dgm:pt>
    <dgm:pt modelId="{147CAC9A-AC64-47B0-932B-29184CE447A4}">
      <dgm:prSet phldrT="[Texto]"/>
      <dgm:spPr/>
      <dgm:t>
        <a:bodyPr/>
        <a:lstStyle/>
        <a:p>
          <a:pPr algn="just"/>
          <a:r>
            <a:rPr lang="es-VE" dirty="0" smtClean="0"/>
            <a:t>Siguiendo esta línea el Subcomité de Estadística Ambientales, a partir del año 2008 inicia el proceso de capacitación a los integrantes del SEA, con acompañamiento de la Comisión Económica para América Latina y el Caribe (CEPAL). En ese año se dicta el primer taller nacional de Metodología de Construcción de Indicadores Ambientales.</a:t>
          </a:r>
          <a:endParaRPr lang="es-ES" dirty="0"/>
        </a:p>
      </dgm:t>
    </dgm:pt>
    <dgm:pt modelId="{DE9582DD-8D3B-45E1-81A3-DC1DF42DA061}" type="parTrans" cxnId="{02EBE590-1F44-4EDC-831E-96B5B3862084}">
      <dgm:prSet/>
      <dgm:spPr/>
      <dgm:t>
        <a:bodyPr/>
        <a:lstStyle/>
        <a:p>
          <a:endParaRPr lang="es-ES"/>
        </a:p>
      </dgm:t>
    </dgm:pt>
    <dgm:pt modelId="{704FCE04-399A-4B53-AD00-6CCA9CC02237}" type="sibTrans" cxnId="{02EBE590-1F44-4EDC-831E-96B5B3862084}">
      <dgm:prSet/>
      <dgm:spPr/>
      <dgm:t>
        <a:bodyPr/>
        <a:lstStyle/>
        <a:p>
          <a:endParaRPr lang="es-ES"/>
        </a:p>
      </dgm:t>
    </dgm:pt>
    <dgm:pt modelId="{B5860229-8608-4B53-8841-AFAF494AA843}">
      <dgm:prSet phldrT="[Texto]"/>
      <dgm:spPr/>
      <dgm:t>
        <a:bodyPr/>
        <a:lstStyle/>
        <a:p>
          <a:pPr algn="just"/>
          <a:r>
            <a:rPr lang="es-VE" dirty="0" smtClean="0"/>
            <a:t>A partir del año 2009 , se inicia el proceso de capacitación de la metodología al subsistema estadístico estadal, y a las mesas técnicas ambientales y de esta forma estandarizar a través de la metodología impartida por la CEPAL el cálculo de indicadores ambientales e iniciar el sistema de indicadores ambientales en Venezuela.</a:t>
          </a:r>
          <a:endParaRPr lang="es-ES" dirty="0"/>
        </a:p>
      </dgm:t>
    </dgm:pt>
    <dgm:pt modelId="{0B0C64E4-B88F-40B2-B624-8B3C50B0A72A}" type="parTrans" cxnId="{2DC1D04F-832F-4318-8AE7-B9EB16DF9DB1}">
      <dgm:prSet/>
      <dgm:spPr/>
      <dgm:t>
        <a:bodyPr/>
        <a:lstStyle/>
        <a:p>
          <a:endParaRPr lang="es-ES"/>
        </a:p>
      </dgm:t>
    </dgm:pt>
    <dgm:pt modelId="{960D4320-8F31-4787-BB9A-CB3B746E4E31}" type="sibTrans" cxnId="{2DC1D04F-832F-4318-8AE7-B9EB16DF9DB1}">
      <dgm:prSet/>
      <dgm:spPr/>
      <dgm:t>
        <a:bodyPr/>
        <a:lstStyle/>
        <a:p>
          <a:endParaRPr lang="es-ES"/>
        </a:p>
      </dgm:t>
    </dgm:pt>
    <dgm:pt modelId="{157BE968-6A45-462C-9F4D-D5945C8147C3}" type="pres">
      <dgm:prSet presAssocID="{8F23EF9D-921E-495C-9086-38F38D646945}" presName="Name0" presStyleCnt="0">
        <dgm:presLayoutVars>
          <dgm:chMax val="7"/>
          <dgm:chPref val="7"/>
          <dgm:dir/>
        </dgm:presLayoutVars>
      </dgm:prSet>
      <dgm:spPr/>
      <dgm:t>
        <a:bodyPr/>
        <a:lstStyle/>
        <a:p>
          <a:endParaRPr lang="es-ES"/>
        </a:p>
      </dgm:t>
    </dgm:pt>
    <dgm:pt modelId="{13D5BB38-B07C-4E67-BA61-0B8024891A73}" type="pres">
      <dgm:prSet presAssocID="{8F23EF9D-921E-495C-9086-38F38D646945}" presName="Name1" presStyleCnt="0"/>
      <dgm:spPr/>
    </dgm:pt>
    <dgm:pt modelId="{F1C5BD49-F01C-4AB0-8756-F6551B562C36}" type="pres">
      <dgm:prSet presAssocID="{8F23EF9D-921E-495C-9086-38F38D646945}" presName="cycle" presStyleCnt="0"/>
      <dgm:spPr/>
    </dgm:pt>
    <dgm:pt modelId="{24690F10-AB7A-4FC3-BBF1-4AE8ECB440D5}" type="pres">
      <dgm:prSet presAssocID="{8F23EF9D-921E-495C-9086-38F38D646945}" presName="srcNode" presStyleLbl="node1" presStyleIdx="0" presStyleCnt="3"/>
      <dgm:spPr/>
    </dgm:pt>
    <dgm:pt modelId="{7B894B68-CFCB-4CD5-A3EF-F92EBA9BA39A}" type="pres">
      <dgm:prSet presAssocID="{8F23EF9D-921E-495C-9086-38F38D646945}" presName="conn" presStyleLbl="parChTrans1D2" presStyleIdx="0" presStyleCnt="1"/>
      <dgm:spPr/>
      <dgm:t>
        <a:bodyPr/>
        <a:lstStyle/>
        <a:p>
          <a:endParaRPr lang="es-ES"/>
        </a:p>
      </dgm:t>
    </dgm:pt>
    <dgm:pt modelId="{BCBE2332-A717-40E4-8179-417DA0423F69}" type="pres">
      <dgm:prSet presAssocID="{8F23EF9D-921E-495C-9086-38F38D646945}" presName="extraNode" presStyleLbl="node1" presStyleIdx="0" presStyleCnt="3"/>
      <dgm:spPr/>
    </dgm:pt>
    <dgm:pt modelId="{C7D5F526-C12A-4314-A1BD-5AAE5470C803}" type="pres">
      <dgm:prSet presAssocID="{8F23EF9D-921E-495C-9086-38F38D646945}" presName="dstNode" presStyleLbl="node1" presStyleIdx="0" presStyleCnt="3"/>
      <dgm:spPr/>
    </dgm:pt>
    <dgm:pt modelId="{90448781-0F31-452C-9418-D5EEB2613CA3}" type="pres">
      <dgm:prSet presAssocID="{1C42A93B-125C-44BB-BC86-D77E5FBEE91B}" presName="text_1" presStyleLbl="node1" presStyleIdx="0" presStyleCnt="3" custScaleY="125676">
        <dgm:presLayoutVars>
          <dgm:bulletEnabled val="1"/>
        </dgm:presLayoutVars>
      </dgm:prSet>
      <dgm:spPr/>
      <dgm:t>
        <a:bodyPr/>
        <a:lstStyle/>
        <a:p>
          <a:endParaRPr lang="es-ES"/>
        </a:p>
      </dgm:t>
    </dgm:pt>
    <dgm:pt modelId="{338B5C97-1ED5-464C-8B45-42BB32659360}" type="pres">
      <dgm:prSet presAssocID="{1C42A93B-125C-44BB-BC86-D77E5FBEE91B}" presName="accent_1" presStyleCnt="0"/>
      <dgm:spPr/>
    </dgm:pt>
    <dgm:pt modelId="{A6BFF687-FCB8-47B4-950B-75CB7EE4BB54}" type="pres">
      <dgm:prSet presAssocID="{1C42A93B-125C-44BB-BC86-D77E5FBEE91B}" presName="accentRepeatNode" presStyleLbl="solidFgAcc1" presStyleIdx="0" presStyleCnt="3"/>
      <dgm:spPr/>
    </dgm:pt>
    <dgm:pt modelId="{3C831E2F-590A-4D22-8838-0A04968CAB9E}" type="pres">
      <dgm:prSet presAssocID="{147CAC9A-AC64-47B0-932B-29184CE447A4}" presName="text_2" presStyleLbl="node1" presStyleIdx="1" presStyleCnt="3" custScaleY="125000">
        <dgm:presLayoutVars>
          <dgm:bulletEnabled val="1"/>
        </dgm:presLayoutVars>
      </dgm:prSet>
      <dgm:spPr/>
      <dgm:t>
        <a:bodyPr/>
        <a:lstStyle/>
        <a:p>
          <a:endParaRPr lang="es-ES"/>
        </a:p>
      </dgm:t>
    </dgm:pt>
    <dgm:pt modelId="{2466A138-6B0D-4557-8A13-3A2D05654D34}" type="pres">
      <dgm:prSet presAssocID="{147CAC9A-AC64-47B0-932B-29184CE447A4}" presName="accent_2" presStyleCnt="0"/>
      <dgm:spPr/>
    </dgm:pt>
    <dgm:pt modelId="{E85386F4-1D31-4981-89FA-EE0B2E425E57}" type="pres">
      <dgm:prSet presAssocID="{147CAC9A-AC64-47B0-932B-29184CE447A4}" presName="accentRepeatNode" presStyleLbl="solidFgAcc1" presStyleIdx="1" presStyleCnt="3"/>
      <dgm:spPr/>
    </dgm:pt>
    <dgm:pt modelId="{2A681CCA-1A88-4C42-9889-478943B438F0}" type="pres">
      <dgm:prSet presAssocID="{B5860229-8608-4B53-8841-AFAF494AA843}" presName="text_3" presStyleLbl="node1" presStyleIdx="2" presStyleCnt="3" custScaleY="145946" custLinFactNeighborX="220" custLinFactNeighborY="35473">
        <dgm:presLayoutVars>
          <dgm:bulletEnabled val="1"/>
        </dgm:presLayoutVars>
      </dgm:prSet>
      <dgm:spPr/>
      <dgm:t>
        <a:bodyPr/>
        <a:lstStyle/>
        <a:p>
          <a:endParaRPr lang="es-ES"/>
        </a:p>
      </dgm:t>
    </dgm:pt>
    <dgm:pt modelId="{0864CF82-3908-461B-BDE8-2F707D26EB03}" type="pres">
      <dgm:prSet presAssocID="{B5860229-8608-4B53-8841-AFAF494AA843}" presName="accent_3" presStyleCnt="0"/>
      <dgm:spPr/>
    </dgm:pt>
    <dgm:pt modelId="{5387F09D-F5EA-4488-8E79-F17F53B3703A}" type="pres">
      <dgm:prSet presAssocID="{B5860229-8608-4B53-8841-AFAF494AA843}" presName="accentRepeatNode" presStyleLbl="solidFgAcc1" presStyleIdx="2" presStyleCnt="3"/>
      <dgm:spPr/>
    </dgm:pt>
  </dgm:ptLst>
  <dgm:cxnLst>
    <dgm:cxn modelId="{24ED9213-DF78-4BAB-A6FA-3F06119CCD8F}" type="presOf" srcId="{3821E048-4CA0-4F6B-983A-B765CA59CE82}" destId="{7B894B68-CFCB-4CD5-A3EF-F92EBA9BA39A}" srcOrd="0" destOrd="0" presId="urn:microsoft.com/office/officeart/2008/layout/VerticalCurvedList"/>
    <dgm:cxn modelId="{02EBE590-1F44-4EDC-831E-96B5B3862084}" srcId="{8F23EF9D-921E-495C-9086-38F38D646945}" destId="{147CAC9A-AC64-47B0-932B-29184CE447A4}" srcOrd="1" destOrd="0" parTransId="{DE9582DD-8D3B-45E1-81A3-DC1DF42DA061}" sibTransId="{704FCE04-399A-4B53-AD00-6CCA9CC02237}"/>
    <dgm:cxn modelId="{90DBC929-98FF-4BE8-BA9B-8CE280D050FD}" type="presOf" srcId="{B5860229-8608-4B53-8841-AFAF494AA843}" destId="{2A681CCA-1A88-4C42-9889-478943B438F0}" srcOrd="0" destOrd="0" presId="urn:microsoft.com/office/officeart/2008/layout/VerticalCurvedList"/>
    <dgm:cxn modelId="{044E527D-DD5F-424A-A974-604D8C8B80F6}" type="presOf" srcId="{147CAC9A-AC64-47B0-932B-29184CE447A4}" destId="{3C831E2F-590A-4D22-8838-0A04968CAB9E}" srcOrd="0" destOrd="0" presId="urn:microsoft.com/office/officeart/2008/layout/VerticalCurvedList"/>
    <dgm:cxn modelId="{2DC1D04F-832F-4318-8AE7-B9EB16DF9DB1}" srcId="{8F23EF9D-921E-495C-9086-38F38D646945}" destId="{B5860229-8608-4B53-8841-AFAF494AA843}" srcOrd="2" destOrd="0" parTransId="{0B0C64E4-B88F-40B2-B624-8B3C50B0A72A}" sibTransId="{960D4320-8F31-4787-BB9A-CB3B746E4E31}"/>
    <dgm:cxn modelId="{693F7BDE-8462-49AC-9B41-C57C0814BE7D}" type="presOf" srcId="{1C42A93B-125C-44BB-BC86-D77E5FBEE91B}" destId="{90448781-0F31-452C-9418-D5EEB2613CA3}" srcOrd="0" destOrd="0" presId="urn:microsoft.com/office/officeart/2008/layout/VerticalCurvedList"/>
    <dgm:cxn modelId="{29705905-456A-47F3-8209-FF7230B3EB47}" type="presOf" srcId="{8F23EF9D-921E-495C-9086-38F38D646945}" destId="{157BE968-6A45-462C-9F4D-D5945C8147C3}" srcOrd="0" destOrd="0" presId="urn:microsoft.com/office/officeart/2008/layout/VerticalCurvedList"/>
    <dgm:cxn modelId="{E5725A87-BF63-4139-BB54-161D095CBCAE}" srcId="{8F23EF9D-921E-495C-9086-38F38D646945}" destId="{1C42A93B-125C-44BB-BC86-D77E5FBEE91B}" srcOrd="0" destOrd="0" parTransId="{099F10EA-F062-43B1-AE47-88F084E4B3C9}" sibTransId="{3821E048-4CA0-4F6B-983A-B765CA59CE82}"/>
    <dgm:cxn modelId="{1F8C1615-89A6-4755-96B6-67C54FFCF646}" type="presParOf" srcId="{157BE968-6A45-462C-9F4D-D5945C8147C3}" destId="{13D5BB38-B07C-4E67-BA61-0B8024891A73}" srcOrd="0" destOrd="0" presId="urn:microsoft.com/office/officeart/2008/layout/VerticalCurvedList"/>
    <dgm:cxn modelId="{6311BE90-D2FC-4E7D-87F7-63B10979C2DE}" type="presParOf" srcId="{13D5BB38-B07C-4E67-BA61-0B8024891A73}" destId="{F1C5BD49-F01C-4AB0-8756-F6551B562C36}" srcOrd="0" destOrd="0" presId="urn:microsoft.com/office/officeart/2008/layout/VerticalCurvedList"/>
    <dgm:cxn modelId="{D8779CBB-194B-4553-BD89-243C5145C634}" type="presParOf" srcId="{F1C5BD49-F01C-4AB0-8756-F6551B562C36}" destId="{24690F10-AB7A-4FC3-BBF1-4AE8ECB440D5}" srcOrd="0" destOrd="0" presId="urn:microsoft.com/office/officeart/2008/layout/VerticalCurvedList"/>
    <dgm:cxn modelId="{BF52C598-FBE6-47D0-85E0-E9FE86794917}" type="presParOf" srcId="{F1C5BD49-F01C-4AB0-8756-F6551B562C36}" destId="{7B894B68-CFCB-4CD5-A3EF-F92EBA9BA39A}" srcOrd="1" destOrd="0" presId="urn:microsoft.com/office/officeart/2008/layout/VerticalCurvedList"/>
    <dgm:cxn modelId="{1B7EF3DD-E8DE-4AD3-9D14-BF43C906E37B}" type="presParOf" srcId="{F1C5BD49-F01C-4AB0-8756-F6551B562C36}" destId="{BCBE2332-A717-40E4-8179-417DA0423F69}" srcOrd="2" destOrd="0" presId="urn:microsoft.com/office/officeart/2008/layout/VerticalCurvedList"/>
    <dgm:cxn modelId="{0AD8F359-DC06-4DD1-BA6B-0B3AE1DC3039}" type="presParOf" srcId="{F1C5BD49-F01C-4AB0-8756-F6551B562C36}" destId="{C7D5F526-C12A-4314-A1BD-5AAE5470C803}" srcOrd="3" destOrd="0" presId="urn:microsoft.com/office/officeart/2008/layout/VerticalCurvedList"/>
    <dgm:cxn modelId="{6C25D2B3-706C-4A3F-B1AD-A1B60B33C581}" type="presParOf" srcId="{13D5BB38-B07C-4E67-BA61-0B8024891A73}" destId="{90448781-0F31-452C-9418-D5EEB2613CA3}" srcOrd="1" destOrd="0" presId="urn:microsoft.com/office/officeart/2008/layout/VerticalCurvedList"/>
    <dgm:cxn modelId="{F6760E83-203C-4A66-8EBA-DEE84A674EFB}" type="presParOf" srcId="{13D5BB38-B07C-4E67-BA61-0B8024891A73}" destId="{338B5C97-1ED5-464C-8B45-42BB32659360}" srcOrd="2" destOrd="0" presId="urn:microsoft.com/office/officeart/2008/layout/VerticalCurvedList"/>
    <dgm:cxn modelId="{82E49624-8071-4214-B9D9-12285D567CAD}" type="presParOf" srcId="{338B5C97-1ED5-464C-8B45-42BB32659360}" destId="{A6BFF687-FCB8-47B4-950B-75CB7EE4BB54}" srcOrd="0" destOrd="0" presId="urn:microsoft.com/office/officeart/2008/layout/VerticalCurvedList"/>
    <dgm:cxn modelId="{03ABF45E-11AF-41DA-98DB-5A481E4143F7}" type="presParOf" srcId="{13D5BB38-B07C-4E67-BA61-0B8024891A73}" destId="{3C831E2F-590A-4D22-8838-0A04968CAB9E}" srcOrd="3" destOrd="0" presId="urn:microsoft.com/office/officeart/2008/layout/VerticalCurvedList"/>
    <dgm:cxn modelId="{68F8C8B8-2542-4361-BC3D-EEB9790A4924}" type="presParOf" srcId="{13D5BB38-B07C-4E67-BA61-0B8024891A73}" destId="{2466A138-6B0D-4557-8A13-3A2D05654D34}" srcOrd="4" destOrd="0" presId="urn:microsoft.com/office/officeart/2008/layout/VerticalCurvedList"/>
    <dgm:cxn modelId="{8E354CFF-E35B-492B-942C-535D2DD40C98}" type="presParOf" srcId="{2466A138-6B0D-4557-8A13-3A2D05654D34}" destId="{E85386F4-1D31-4981-89FA-EE0B2E425E57}" srcOrd="0" destOrd="0" presId="urn:microsoft.com/office/officeart/2008/layout/VerticalCurvedList"/>
    <dgm:cxn modelId="{D54A2163-B6BD-4E06-A9F0-4466CC7CEEA9}" type="presParOf" srcId="{13D5BB38-B07C-4E67-BA61-0B8024891A73}" destId="{2A681CCA-1A88-4C42-9889-478943B438F0}" srcOrd="5" destOrd="0" presId="urn:microsoft.com/office/officeart/2008/layout/VerticalCurvedList"/>
    <dgm:cxn modelId="{5FF44CDE-D09E-42B1-AAFF-3CA262F7A1FF}" type="presParOf" srcId="{13D5BB38-B07C-4E67-BA61-0B8024891A73}" destId="{0864CF82-3908-461B-BDE8-2F707D26EB03}" srcOrd="6" destOrd="0" presId="urn:microsoft.com/office/officeart/2008/layout/VerticalCurvedList"/>
    <dgm:cxn modelId="{3DEAE09E-D5B1-4409-8C23-46BCB278AF7B}" type="presParOf" srcId="{0864CF82-3908-461B-BDE8-2F707D26EB03}" destId="{5387F09D-F5EA-4488-8E79-F17F53B3703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5864E-4466-4047-A4EF-D7BC68343201}">
      <dsp:nvSpPr>
        <dsp:cNvPr id="0" name=""/>
        <dsp:cNvSpPr/>
      </dsp:nvSpPr>
      <dsp:spPr>
        <a:xfrm>
          <a:off x="3816625" y="2415208"/>
          <a:ext cx="2951922" cy="2951922"/>
        </a:xfrm>
        <a:prstGeom prst="gear9">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MX" sz="1100" b="1" kern="1200" dirty="0" smtClean="0">
              <a:solidFill>
                <a:sysClr val="window" lastClr="FFFFFF"/>
              </a:solidFill>
              <a:latin typeface="Calibri"/>
              <a:ea typeface="+mn-ea"/>
              <a:cs typeface="+mn-cs"/>
            </a:rPr>
            <a:t>MPP- ATENCIÓN A LAS AGUAS, MPP-INDUSTRIAS BÁSICAS, ESTRATEGICAS Y SOCIALITAS,  MPP-RELACIONES INTERIORES (VICEMINISTERIO DE GESTIÓN DE RIEGOS), MPP-ENERGÍA ELÉCTRICA, BCV, CORPOELEC, INPARQUES</a:t>
          </a:r>
          <a:endParaRPr lang="es-ES" sz="1100" b="1" kern="1200" dirty="0">
            <a:solidFill>
              <a:sysClr val="window" lastClr="FFFFFF"/>
            </a:solidFill>
            <a:latin typeface="Calibri"/>
            <a:ea typeface="+mn-ea"/>
            <a:cs typeface="+mn-cs"/>
          </a:endParaRPr>
        </a:p>
      </dsp:txBody>
      <dsp:txXfrm>
        <a:off x="4410093" y="3106682"/>
        <a:ext cx="1764986" cy="1517349"/>
      </dsp:txXfrm>
    </dsp:sp>
    <dsp:sp modelId="{1CEFF6FA-7D77-471B-BAF4-30EF69742621}">
      <dsp:nvSpPr>
        <dsp:cNvPr id="0" name=""/>
        <dsp:cNvSpPr/>
      </dsp:nvSpPr>
      <dsp:spPr>
        <a:xfrm>
          <a:off x="2099144" y="1717481"/>
          <a:ext cx="2146852" cy="2146852"/>
        </a:xfrm>
        <a:prstGeom prst="gear6">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MX" sz="1100" b="1" kern="1200" dirty="0" smtClean="0">
              <a:solidFill>
                <a:sysClr val="window" lastClr="FFFFFF"/>
              </a:solidFill>
              <a:latin typeface="Calibri"/>
              <a:ea typeface="+mn-ea"/>
              <a:cs typeface="+mn-cs"/>
            </a:rPr>
            <a:t>MPP-ECOSOCIALISMO-RECTOR DE LA POLÍTICA AMBIENTAL</a:t>
          </a:r>
          <a:endParaRPr lang="es-ES" sz="1100" b="1" kern="1200" dirty="0">
            <a:solidFill>
              <a:sysClr val="window" lastClr="FFFFFF"/>
            </a:solidFill>
            <a:latin typeface="Calibri"/>
            <a:ea typeface="+mn-ea"/>
            <a:cs typeface="+mn-cs"/>
          </a:endParaRPr>
        </a:p>
      </dsp:txBody>
      <dsp:txXfrm>
        <a:off x="2639620" y="2261224"/>
        <a:ext cx="1065900" cy="1059366"/>
      </dsp:txXfrm>
    </dsp:sp>
    <dsp:sp modelId="{18B4DCD0-CF74-4A80-88D1-0D0A9C807573}">
      <dsp:nvSpPr>
        <dsp:cNvPr id="0" name=""/>
        <dsp:cNvSpPr/>
      </dsp:nvSpPr>
      <dsp:spPr>
        <a:xfrm rot="20700000">
          <a:off x="3293425" y="238563"/>
          <a:ext cx="2119826" cy="2099096"/>
        </a:xfrm>
        <a:prstGeom prst="gear6">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MX" sz="800" b="1" kern="1200" dirty="0" smtClean="0">
              <a:solidFill>
                <a:sysClr val="window" lastClr="FFFFFF"/>
              </a:solidFill>
              <a:latin typeface="Calibri"/>
              <a:ea typeface="+mn-ea"/>
              <a:cs typeface="+mn-cs"/>
            </a:rPr>
            <a:t>INE- ORGANISMO COORDINADOR</a:t>
          </a:r>
          <a:endParaRPr lang="es-ES" sz="800" b="1" kern="1200" dirty="0">
            <a:solidFill>
              <a:sysClr val="window" lastClr="FFFFFF"/>
            </a:solidFill>
            <a:latin typeface="Calibri"/>
            <a:ea typeface="+mn-ea"/>
            <a:cs typeface="+mn-cs"/>
          </a:endParaRPr>
        </a:p>
      </dsp:txBody>
      <dsp:txXfrm rot="-20700000">
        <a:off x="4057834" y="996786"/>
        <a:ext cx="591009" cy="582650"/>
      </dsp:txXfrm>
    </dsp:sp>
    <dsp:sp modelId="{CFCDFF25-05AD-4610-9DD8-C4768DF689DA}">
      <dsp:nvSpPr>
        <dsp:cNvPr id="0" name=""/>
        <dsp:cNvSpPr/>
      </dsp:nvSpPr>
      <dsp:spPr>
        <a:xfrm>
          <a:off x="3602731" y="1962286"/>
          <a:ext cx="3778460" cy="3778460"/>
        </a:xfrm>
        <a:prstGeom prst="circularArrow">
          <a:avLst>
            <a:gd name="adj1" fmla="val 4687"/>
            <a:gd name="adj2" fmla="val 299029"/>
            <a:gd name="adj3" fmla="val 2510441"/>
            <a:gd name="adj4" fmla="val 15873664"/>
            <a:gd name="adj5" fmla="val 5469"/>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9B88EDC-8189-48BB-8FE7-EC592125EC49}">
      <dsp:nvSpPr>
        <dsp:cNvPr id="0" name=""/>
        <dsp:cNvSpPr/>
      </dsp:nvSpPr>
      <dsp:spPr>
        <a:xfrm>
          <a:off x="1718940" y="1237431"/>
          <a:ext cx="2745287" cy="2745287"/>
        </a:xfrm>
        <a:prstGeom prst="leftCircularArrow">
          <a:avLst>
            <a:gd name="adj1" fmla="val 6452"/>
            <a:gd name="adj2" fmla="val 429999"/>
            <a:gd name="adj3" fmla="val 10489124"/>
            <a:gd name="adj4" fmla="val 14837806"/>
            <a:gd name="adj5" fmla="val 7527"/>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0EC9052-5E95-43C6-BCE2-B35805B7DEB4}">
      <dsp:nvSpPr>
        <dsp:cNvPr id="0" name=""/>
        <dsp:cNvSpPr/>
      </dsp:nvSpPr>
      <dsp:spPr>
        <a:xfrm>
          <a:off x="2815044" y="-229400"/>
          <a:ext cx="2959972" cy="2959972"/>
        </a:xfrm>
        <a:prstGeom prst="circularArrow">
          <a:avLst>
            <a:gd name="adj1" fmla="val 5984"/>
            <a:gd name="adj2" fmla="val 394124"/>
            <a:gd name="adj3" fmla="val 13313824"/>
            <a:gd name="adj4" fmla="val 10508221"/>
            <a:gd name="adj5" fmla="val 6981"/>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CC235-8BB2-4F3F-BCF7-4C9B19321646}">
      <dsp:nvSpPr>
        <dsp:cNvPr id="0" name=""/>
        <dsp:cNvSpPr/>
      </dsp:nvSpPr>
      <dsp:spPr>
        <a:xfrm>
          <a:off x="0" y="774939"/>
          <a:ext cx="9720469" cy="3528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sp>
    <dsp:sp modelId="{F508A1EA-AD57-45FF-A66B-EFC56A7C3C97}">
      <dsp:nvSpPr>
        <dsp:cNvPr id="0" name=""/>
        <dsp:cNvSpPr/>
      </dsp:nvSpPr>
      <dsp:spPr>
        <a:xfrm>
          <a:off x="486023" y="568298"/>
          <a:ext cx="6804328" cy="41328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7187" tIns="0" rIns="257187" bIns="0" numCol="1" spcCol="1270" anchor="ctr" anchorCtr="0">
          <a:noAutofit/>
        </a:bodyPr>
        <a:lstStyle/>
        <a:p>
          <a:pPr lvl="0" algn="l" defTabSz="622300">
            <a:lnSpc>
              <a:spcPct val="90000"/>
            </a:lnSpc>
            <a:spcBef>
              <a:spcPct val="0"/>
            </a:spcBef>
            <a:spcAft>
              <a:spcPct val="35000"/>
            </a:spcAft>
          </a:pPr>
          <a:r>
            <a:rPr lang="es-MX" sz="1400" b="1" kern="1200" dirty="0" smtClean="0">
              <a:solidFill>
                <a:sysClr val="windowText" lastClr="000000"/>
              </a:solidFill>
              <a:latin typeface="Calibri"/>
              <a:ea typeface="+mn-ea"/>
              <a:cs typeface="+mn-cs"/>
            </a:rPr>
            <a:t>Tiene Acta Constitutiva y de funcionamiento</a:t>
          </a:r>
          <a:endParaRPr lang="es-ES" sz="1400" b="1" kern="1200" dirty="0">
            <a:solidFill>
              <a:sysClr val="windowText" lastClr="000000"/>
            </a:solidFill>
            <a:latin typeface="Calibri"/>
            <a:ea typeface="+mn-ea"/>
            <a:cs typeface="+mn-cs"/>
          </a:endParaRPr>
        </a:p>
      </dsp:txBody>
      <dsp:txXfrm>
        <a:off x="506198" y="588473"/>
        <a:ext cx="6763978" cy="372930"/>
      </dsp:txXfrm>
    </dsp:sp>
    <dsp:sp modelId="{63524DAB-8379-4EA9-8CCB-83191989462D}">
      <dsp:nvSpPr>
        <dsp:cNvPr id="0" name=""/>
        <dsp:cNvSpPr/>
      </dsp:nvSpPr>
      <dsp:spPr>
        <a:xfrm>
          <a:off x="0" y="1409979"/>
          <a:ext cx="9720469" cy="3528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sp>
    <dsp:sp modelId="{B188E632-AA9F-4CE7-B345-0C52BDC1843A}">
      <dsp:nvSpPr>
        <dsp:cNvPr id="0" name=""/>
        <dsp:cNvSpPr/>
      </dsp:nvSpPr>
      <dsp:spPr>
        <a:xfrm>
          <a:off x="486023" y="1203339"/>
          <a:ext cx="6804328" cy="41328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7187" tIns="0" rIns="257187" bIns="0" numCol="1" spcCol="1270" anchor="ctr" anchorCtr="0">
          <a:noAutofit/>
        </a:bodyPr>
        <a:lstStyle/>
        <a:p>
          <a:pPr lvl="0" algn="l" defTabSz="622300">
            <a:lnSpc>
              <a:spcPct val="90000"/>
            </a:lnSpc>
            <a:spcBef>
              <a:spcPct val="0"/>
            </a:spcBef>
            <a:spcAft>
              <a:spcPct val="35000"/>
            </a:spcAft>
          </a:pPr>
          <a:r>
            <a:rPr lang="es-MX" sz="1400" b="1" kern="1200" dirty="0" smtClean="0">
              <a:solidFill>
                <a:sysClr val="windowText" lastClr="000000"/>
              </a:solidFill>
              <a:latin typeface="Calibri"/>
              <a:ea typeface="+mn-ea"/>
              <a:cs typeface="+mn-cs"/>
            </a:rPr>
            <a:t>Reuniones permanente  y periódicas (Plan de trabajo y cronograma)</a:t>
          </a:r>
          <a:endParaRPr lang="es-ES" sz="1400" b="1" kern="1200" dirty="0">
            <a:solidFill>
              <a:sysClr val="windowText" lastClr="000000"/>
            </a:solidFill>
            <a:latin typeface="Calibri"/>
            <a:ea typeface="+mn-ea"/>
            <a:cs typeface="+mn-cs"/>
          </a:endParaRPr>
        </a:p>
      </dsp:txBody>
      <dsp:txXfrm>
        <a:off x="506198" y="1223514"/>
        <a:ext cx="6763978" cy="372930"/>
      </dsp:txXfrm>
    </dsp:sp>
    <dsp:sp modelId="{FCCE5A52-063D-4A78-B479-E341317351A8}">
      <dsp:nvSpPr>
        <dsp:cNvPr id="0" name=""/>
        <dsp:cNvSpPr/>
      </dsp:nvSpPr>
      <dsp:spPr>
        <a:xfrm>
          <a:off x="0" y="2045019"/>
          <a:ext cx="9720469" cy="3528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sp>
    <dsp:sp modelId="{9AC01D22-A260-4541-B15A-4540A4338010}">
      <dsp:nvSpPr>
        <dsp:cNvPr id="0" name=""/>
        <dsp:cNvSpPr/>
      </dsp:nvSpPr>
      <dsp:spPr>
        <a:xfrm>
          <a:off x="486023" y="1838379"/>
          <a:ext cx="6804328" cy="41328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7187" tIns="0" rIns="257187" bIns="0" numCol="1" spcCol="1270" anchor="ctr" anchorCtr="0">
          <a:noAutofit/>
        </a:bodyPr>
        <a:lstStyle/>
        <a:p>
          <a:pPr lvl="0" algn="l" defTabSz="622300">
            <a:lnSpc>
              <a:spcPct val="90000"/>
            </a:lnSpc>
            <a:spcBef>
              <a:spcPct val="0"/>
            </a:spcBef>
            <a:spcAft>
              <a:spcPct val="35000"/>
            </a:spcAft>
          </a:pPr>
          <a:r>
            <a:rPr lang="es-MX" sz="1400" b="1" kern="1200" dirty="0" smtClean="0">
              <a:solidFill>
                <a:sysClr val="windowText" lastClr="000000"/>
              </a:solidFill>
              <a:latin typeface="Calibri"/>
              <a:ea typeface="+mn-ea"/>
              <a:cs typeface="+mn-cs"/>
            </a:rPr>
            <a:t>Diagnóstico de Necesidades de Información Estadística Ambiental</a:t>
          </a:r>
          <a:endParaRPr lang="es-ES" sz="1400" b="1" kern="1200" dirty="0">
            <a:solidFill>
              <a:sysClr val="windowText" lastClr="000000"/>
            </a:solidFill>
            <a:latin typeface="Calibri"/>
            <a:ea typeface="+mn-ea"/>
            <a:cs typeface="+mn-cs"/>
          </a:endParaRPr>
        </a:p>
      </dsp:txBody>
      <dsp:txXfrm>
        <a:off x="506198" y="1858554"/>
        <a:ext cx="6763978" cy="372930"/>
      </dsp:txXfrm>
    </dsp:sp>
    <dsp:sp modelId="{7D389F51-9C99-4BED-BBDD-9840C5268EC5}">
      <dsp:nvSpPr>
        <dsp:cNvPr id="0" name=""/>
        <dsp:cNvSpPr/>
      </dsp:nvSpPr>
      <dsp:spPr>
        <a:xfrm>
          <a:off x="0" y="2680059"/>
          <a:ext cx="9720469" cy="3528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sp>
    <dsp:sp modelId="{03A5D02E-C850-4AF6-8C07-FF6332A1089A}">
      <dsp:nvSpPr>
        <dsp:cNvPr id="0" name=""/>
        <dsp:cNvSpPr/>
      </dsp:nvSpPr>
      <dsp:spPr>
        <a:xfrm>
          <a:off x="486023" y="2473419"/>
          <a:ext cx="6804328" cy="41328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7187" tIns="0" rIns="257187" bIns="0" numCol="1" spcCol="1270" anchor="ctr" anchorCtr="0">
          <a:noAutofit/>
        </a:bodyPr>
        <a:lstStyle/>
        <a:p>
          <a:pPr lvl="0" algn="l" defTabSz="622300">
            <a:lnSpc>
              <a:spcPct val="90000"/>
            </a:lnSpc>
            <a:spcBef>
              <a:spcPct val="0"/>
            </a:spcBef>
            <a:spcAft>
              <a:spcPct val="35000"/>
            </a:spcAft>
          </a:pPr>
          <a:r>
            <a:rPr lang="es-MX" sz="1400" b="1" kern="1200" dirty="0" smtClean="0">
              <a:solidFill>
                <a:sysClr val="windowText" lastClr="000000"/>
              </a:solidFill>
              <a:latin typeface="Calibri"/>
              <a:ea typeface="+mn-ea"/>
              <a:cs typeface="+mn-cs"/>
            </a:rPr>
            <a:t>Recopilación, revisión y consolidación de estadísticas oficiales </a:t>
          </a:r>
          <a:endParaRPr lang="es-ES" sz="1400" b="1" kern="1200" dirty="0">
            <a:solidFill>
              <a:sysClr val="windowText" lastClr="000000"/>
            </a:solidFill>
            <a:latin typeface="Calibri"/>
            <a:ea typeface="+mn-ea"/>
            <a:cs typeface="+mn-cs"/>
          </a:endParaRPr>
        </a:p>
      </dsp:txBody>
      <dsp:txXfrm>
        <a:off x="506198" y="2493594"/>
        <a:ext cx="6763978" cy="372930"/>
      </dsp:txXfrm>
    </dsp:sp>
    <dsp:sp modelId="{DB001A96-6108-4903-959D-5643B1C83A18}">
      <dsp:nvSpPr>
        <dsp:cNvPr id="0" name=""/>
        <dsp:cNvSpPr/>
      </dsp:nvSpPr>
      <dsp:spPr>
        <a:xfrm>
          <a:off x="0" y="3315099"/>
          <a:ext cx="9720469" cy="3528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sp>
    <dsp:sp modelId="{54CC9545-7A69-4FC1-B75E-A0B948103273}">
      <dsp:nvSpPr>
        <dsp:cNvPr id="0" name=""/>
        <dsp:cNvSpPr/>
      </dsp:nvSpPr>
      <dsp:spPr>
        <a:xfrm>
          <a:off x="486023" y="3108458"/>
          <a:ext cx="6804328" cy="41328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7187" tIns="0" rIns="257187" bIns="0" numCol="1" spcCol="1270" anchor="ctr" anchorCtr="0">
          <a:noAutofit/>
        </a:bodyPr>
        <a:lstStyle/>
        <a:p>
          <a:pPr lvl="0" algn="l" defTabSz="622300">
            <a:lnSpc>
              <a:spcPct val="90000"/>
            </a:lnSpc>
            <a:spcBef>
              <a:spcPct val="0"/>
            </a:spcBef>
            <a:spcAft>
              <a:spcPct val="35000"/>
            </a:spcAft>
          </a:pPr>
          <a:r>
            <a:rPr lang="es-MX" sz="1400" b="1" kern="1200" dirty="0" smtClean="0">
              <a:solidFill>
                <a:sysClr val="windowText" lastClr="000000"/>
              </a:solidFill>
              <a:latin typeface="Calibri"/>
              <a:ea typeface="+mn-ea"/>
              <a:cs typeface="+mn-cs"/>
            </a:rPr>
            <a:t>Construcción de indicadores ambientales (Indicadores Ambientales Disponibles)</a:t>
          </a:r>
          <a:endParaRPr lang="es-ES" sz="1400" b="1" kern="1200" dirty="0">
            <a:solidFill>
              <a:sysClr val="windowText" lastClr="000000"/>
            </a:solidFill>
            <a:latin typeface="Calibri"/>
            <a:ea typeface="+mn-ea"/>
            <a:cs typeface="+mn-cs"/>
          </a:endParaRPr>
        </a:p>
      </dsp:txBody>
      <dsp:txXfrm>
        <a:off x="506198" y="3128633"/>
        <a:ext cx="6763978" cy="372930"/>
      </dsp:txXfrm>
    </dsp:sp>
    <dsp:sp modelId="{D26731DC-9AA0-4DC2-8859-F199211EA268}">
      <dsp:nvSpPr>
        <dsp:cNvPr id="0" name=""/>
        <dsp:cNvSpPr/>
      </dsp:nvSpPr>
      <dsp:spPr>
        <a:xfrm>
          <a:off x="0" y="3950139"/>
          <a:ext cx="9720469" cy="3528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sp>
    <dsp:sp modelId="{DF2B1C52-04F4-45CD-AECD-FD108C79484E}">
      <dsp:nvSpPr>
        <dsp:cNvPr id="0" name=""/>
        <dsp:cNvSpPr/>
      </dsp:nvSpPr>
      <dsp:spPr>
        <a:xfrm>
          <a:off x="486023" y="3743499"/>
          <a:ext cx="6804328" cy="41328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7187" tIns="0" rIns="257187" bIns="0" numCol="1" spcCol="1270" anchor="ctr" anchorCtr="0">
          <a:noAutofit/>
        </a:bodyPr>
        <a:lstStyle/>
        <a:p>
          <a:pPr lvl="0" algn="l" defTabSz="622300">
            <a:lnSpc>
              <a:spcPct val="90000"/>
            </a:lnSpc>
            <a:spcBef>
              <a:spcPct val="0"/>
            </a:spcBef>
            <a:spcAft>
              <a:spcPct val="35000"/>
            </a:spcAft>
          </a:pPr>
          <a:r>
            <a:rPr lang="es-MX" sz="1400" b="1" kern="1200" dirty="0" smtClean="0">
              <a:solidFill>
                <a:sysClr val="windowText" lastClr="000000"/>
              </a:solidFill>
              <a:latin typeface="Calibri"/>
              <a:ea typeface="+mn-ea"/>
              <a:cs typeface="+mn-cs"/>
            </a:rPr>
            <a:t>Mesas técnicas de temas claves o emergentes </a:t>
          </a:r>
          <a:endParaRPr lang="es-ES" sz="1400" b="1" kern="1200" dirty="0">
            <a:solidFill>
              <a:sysClr val="windowText" lastClr="000000"/>
            </a:solidFill>
            <a:latin typeface="Calibri"/>
            <a:ea typeface="+mn-ea"/>
            <a:cs typeface="+mn-cs"/>
          </a:endParaRPr>
        </a:p>
      </dsp:txBody>
      <dsp:txXfrm>
        <a:off x="506198" y="3763674"/>
        <a:ext cx="6763978" cy="372930"/>
      </dsp:txXfrm>
    </dsp:sp>
    <dsp:sp modelId="{FEBEE488-B2B9-49C8-94E6-5AF3D327DB94}">
      <dsp:nvSpPr>
        <dsp:cNvPr id="0" name=""/>
        <dsp:cNvSpPr/>
      </dsp:nvSpPr>
      <dsp:spPr>
        <a:xfrm>
          <a:off x="0" y="4585179"/>
          <a:ext cx="9720469" cy="352800"/>
        </a:xfrm>
        <a:prstGeom prst="rect">
          <a:avLst/>
        </a:prstGeom>
        <a:solidFill>
          <a:sysClr val="window" lastClr="FFFFFF">
            <a:alpha val="90000"/>
            <a:hueOff val="0"/>
            <a:satOff val="0"/>
            <a:lumOff val="0"/>
            <a:alphaOff val="0"/>
          </a:sysClr>
        </a:solidFill>
        <a:ln w="9525" cap="flat" cmpd="sng" algn="ctr">
          <a:solidFill>
            <a:srgbClr val="4F81BD">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sp>
    <dsp:sp modelId="{5C3516BA-3DB9-42F9-A017-493F7F898710}">
      <dsp:nvSpPr>
        <dsp:cNvPr id="0" name=""/>
        <dsp:cNvSpPr/>
      </dsp:nvSpPr>
      <dsp:spPr>
        <a:xfrm>
          <a:off x="486023" y="4378539"/>
          <a:ext cx="6804328" cy="413280"/>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7187" tIns="0" rIns="257187" bIns="0" numCol="1" spcCol="1270" anchor="ctr" anchorCtr="0">
          <a:noAutofit/>
        </a:bodyPr>
        <a:lstStyle/>
        <a:p>
          <a:pPr lvl="0" algn="l" defTabSz="622300">
            <a:lnSpc>
              <a:spcPct val="90000"/>
            </a:lnSpc>
            <a:spcBef>
              <a:spcPct val="0"/>
            </a:spcBef>
            <a:spcAft>
              <a:spcPct val="35000"/>
            </a:spcAft>
          </a:pPr>
          <a:r>
            <a:rPr lang="es-MX" sz="1400" b="1" kern="1200" dirty="0" smtClean="0">
              <a:solidFill>
                <a:sysClr val="windowText" lastClr="000000"/>
              </a:solidFill>
              <a:latin typeface="Calibri"/>
              <a:ea typeface="+mn-ea"/>
              <a:cs typeface="+mn-cs"/>
            </a:rPr>
            <a:t>Talleres de capacitación</a:t>
          </a:r>
          <a:endParaRPr lang="es-ES" sz="1400" b="1" kern="1200" dirty="0">
            <a:solidFill>
              <a:sysClr val="windowText" lastClr="000000"/>
            </a:solidFill>
            <a:latin typeface="Calibri"/>
            <a:ea typeface="+mn-ea"/>
            <a:cs typeface="+mn-cs"/>
          </a:endParaRPr>
        </a:p>
      </dsp:txBody>
      <dsp:txXfrm>
        <a:off x="506198" y="4398714"/>
        <a:ext cx="6763978"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BAF00-876A-481E-995B-C202646AF39B}">
      <dsp:nvSpPr>
        <dsp:cNvPr id="0" name=""/>
        <dsp:cNvSpPr/>
      </dsp:nvSpPr>
      <dsp:spPr>
        <a:xfrm>
          <a:off x="447113" y="128383"/>
          <a:ext cx="9619015" cy="874455"/>
        </a:xfrm>
        <a:prstGeom prst="rect">
          <a:avLst/>
        </a:prstGeom>
        <a:noFill/>
        <a:ln w="9525" cap="flat" cmpd="sng" algn="ctr">
          <a:solidFill>
            <a:sysClr val="windowText" lastClr="000000">
              <a:alpha val="0"/>
              <a:hueOff val="0"/>
              <a:satOff val="0"/>
              <a:lumOff val="0"/>
              <a:alphaOff val="0"/>
            </a:sys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VE" sz="3200" b="1" kern="1200" dirty="0" smtClean="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rPr>
            <a:t>Síntesis de Necesidades de Información Ambiental</a:t>
          </a:r>
          <a:endParaRPr lang="es-VE" sz="3200" b="1" kern="1200"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dsp:txBody>
      <dsp:txXfrm>
        <a:off x="447113" y="128383"/>
        <a:ext cx="9619015" cy="874455"/>
      </dsp:txXfrm>
    </dsp:sp>
    <dsp:sp modelId="{CF3FB07A-FBBC-402C-B042-32C3292EC5F4}">
      <dsp:nvSpPr>
        <dsp:cNvPr id="0" name=""/>
        <dsp:cNvSpPr/>
      </dsp:nvSpPr>
      <dsp:spPr>
        <a:xfrm>
          <a:off x="160851" y="1289075"/>
          <a:ext cx="2250849" cy="1781299"/>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B3E4848-FFF0-4F9B-A619-8F546A0137CD}">
      <dsp:nvSpPr>
        <dsp:cNvPr id="0" name=""/>
        <dsp:cNvSpPr/>
      </dsp:nvSpPr>
      <dsp:spPr>
        <a:xfrm>
          <a:off x="1512857" y="1289075"/>
          <a:ext cx="2250849" cy="1781299"/>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43476F-B079-4FC3-BC94-CCD54D96EF85}">
      <dsp:nvSpPr>
        <dsp:cNvPr id="0" name=""/>
        <dsp:cNvSpPr/>
      </dsp:nvSpPr>
      <dsp:spPr>
        <a:xfrm>
          <a:off x="2865932" y="1289075"/>
          <a:ext cx="2250849" cy="1781299"/>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F86F2ED-A524-4BAA-9730-B7FE3E8B96BC}">
      <dsp:nvSpPr>
        <dsp:cNvPr id="0" name=""/>
        <dsp:cNvSpPr/>
      </dsp:nvSpPr>
      <dsp:spPr>
        <a:xfrm>
          <a:off x="4217938" y="1289075"/>
          <a:ext cx="2250849" cy="1781299"/>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A19124D-4F68-4565-9591-241AC82BA4B7}">
      <dsp:nvSpPr>
        <dsp:cNvPr id="0" name=""/>
        <dsp:cNvSpPr/>
      </dsp:nvSpPr>
      <dsp:spPr>
        <a:xfrm>
          <a:off x="5571013" y="1289075"/>
          <a:ext cx="2250849" cy="1781299"/>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2A77B12-D1CC-4812-AF33-BC622F803732}">
      <dsp:nvSpPr>
        <dsp:cNvPr id="0" name=""/>
        <dsp:cNvSpPr/>
      </dsp:nvSpPr>
      <dsp:spPr>
        <a:xfrm>
          <a:off x="6923019" y="1289075"/>
          <a:ext cx="2250849" cy="1781299"/>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5B4B710-A76B-4CA4-A0D0-92C9B8EE2171}">
      <dsp:nvSpPr>
        <dsp:cNvPr id="0" name=""/>
        <dsp:cNvSpPr/>
      </dsp:nvSpPr>
      <dsp:spPr>
        <a:xfrm>
          <a:off x="8276094" y="1289075"/>
          <a:ext cx="2250849" cy="1781299"/>
        </a:xfrm>
        <a:prstGeom prst="chevron">
          <a:avLst>
            <a:gd name="adj" fmla="val 7061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9ADB4D9-6FB4-4656-A89E-7E6F8EE92C21}">
      <dsp:nvSpPr>
        <dsp:cNvPr id="0" name=""/>
        <dsp:cNvSpPr/>
      </dsp:nvSpPr>
      <dsp:spPr>
        <a:xfrm>
          <a:off x="160851" y="1467205"/>
          <a:ext cx="9744062" cy="1425039"/>
        </a:xfrm>
        <a:prstGeom prst="rect">
          <a:avLst/>
        </a:prstGeom>
        <a:solidFill>
          <a:sysClr val="window" lastClr="FFFFFF">
            <a:hueOff val="0"/>
            <a:satOff val="0"/>
            <a:lumOff val="0"/>
            <a:alphaOff val="0"/>
          </a:sys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just" defTabSz="755650">
            <a:lnSpc>
              <a:spcPct val="90000"/>
            </a:lnSpc>
            <a:spcBef>
              <a:spcPct val="0"/>
            </a:spcBef>
            <a:spcAft>
              <a:spcPct val="35000"/>
            </a:spcAft>
          </a:pPr>
          <a:r>
            <a:rPr lang="es-VE" sz="1700" kern="1200" dirty="0" smtClean="0">
              <a:solidFill>
                <a:sysClr val="windowText" lastClr="000000">
                  <a:hueOff val="0"/>
                  <a:satOff val="0"/>
                  <a:lumOff val="0"/>
                  <a:alphaOff val="0"/>
                </a:sysClr>
              </a:solidFill>
              <a:latin typeface="Calibri"/>
              <a:ea typeface="+mn-ea"/>
              <a:cs typeface="+mn-cs"/>
            </a:rPr>
            <a:t>Las necesidades planteadas por las instituciones servirán de marco para la construcción de nuevos proyectos estadísticos, vinculados al área ambiental.</a:t>
          </a:r>
          <a:endParaRPr lang="es-VE" sz="1700" kern="1200" dirty="0">
            <a:solidFill>
              <a:sysClr val="windowText" lastClr="000000">
                <a:hueOff val="0"/>
                <a:satOff val="0"/>
                <a:lumOff val="0"/>
                <a:alphaOff val="0"/>
              </a:sysClr>
            </a:solidFill>
            <a:latin typeface="Calibri"/>
            <a:ea typeface="+mn-ea"/>
            <a:cs typeface="+mn-cs"/>
          </a:endParaRPr>
        </a:p>
      </dsp:txBody>
      <dsp:txXfrm>
        <a:off x="160851" y="1467205"/>
        <a:ext cx="9744062" cy="1425039"/>
      </dsp:txXfrm>
    </dsp:sp>
    <dsp:sp modelId="{8155D228-B5D5-49EE-9EEC-CA7C150825DB}">
      <dsp:nvSpPr>
        <dsp:cNvPr id="0" name=""/>
        <dsp:cNvSpPr/>
      </dsp:nvSpPr>
      <dsp:spPr>
        <a:xfrm>
          <a:off x="160851" y="3188320"/>
          <a:ext cx="9619015" cy="874455"/>
        </a:xfrm>
        <a:prstGeom prst="rect">
          <a:avLst/>
        </a:prstGeom>
        <a:noFill/>
        <a:ln w="9525" cap="flat" cmpd="sng" algn="ctr">
          <a:solidFill>
            <a:sysClr val="windowText" lastClr="000000">
              <a:alpha val="0"/>
              <a:hueOff val="0"/>
              <a:satOff val="0"/>
              <a:lumOff val="0"/>
              <a:alphaOff val="0"/>
            </a:sys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just" defTabSz="755650">
            <a:lnSpc>
              <a:spcPct val="90000"/>
            </a:lnSpc>
            <a:spcBef>
              <a:spcPct val="0"/>
            </a:spcBef>
            <a:spcAft>
              <a:spcPct val="35000"/>
            </a:spcAft>
          </a:pPr>
          <a:r>
            <a:rPr lang="es-VE" sz="1700" kern="1200" dirty="0" smtClean="0">
              <a:solidFill>
                <a:sysClr val="windowText" lastClr="000000">
                  <a:hueOff val="0"/>
                  <a:satOff val="0"/>
                  <a:lumOff val="0"/>
                  <a:alphaOff val="0"/>
                </a:sysClr>
              </a:solidFill>
              <a:latin typeface="Calibri"/>
              <a:ea typeface="+mn-ea"/>
              <a:cs typeface="+mn-cs"/>
            </a:rPr>
            <a:t>Dichos proyectos permitirán llenar los vacíos de información estadística detectados por medio del diagnóstico implementado. </a:t>
          </a:r>
          <a:endParaRPr lang="es-VE" sz="1700" kern="1200" dirty="0">
            <a:solidFill>
              <a:sysClr val="windowText" lastClr="000000">
                <a:hueOff val="0"/>
                <a:satOff val="0"/>
                <a:lumOff val="0"/>
                <a:alphaOff val="0"/>
              </a:sysClr>
            </a:solidFill>
            <a:latin typeface="Calibri"/>
            <a:ea typeface="+mn-ea"/>
            <a:cs typeface="+mn-cs"/>
          </a:endParaRPr>
        </a:p>
      </dsp:txBody>
      <dsp:txXfrm>
        <a:off x="160851" y="3188320"/>
        <a:ext cx="9619015" cy="874455"/>
      </dsp:txXfrm>
    </dsp:sp>
    <dsp:sp modelId="{B6F0CD61-C490-4062-BB99-31BA301CFB3F}">
      <dsp:nvSpPr>
        <dsp:cNvPr id="0" name=""/>
        <dsp:cNvSpPr/>
      </dsp:nvSpPr>
      <dsp:spPr>
        <a:xfrm>
          <a:off x="160851" y="4062776"/>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2BB6D92-351B-4638-AD28-0CB9C82B7148}">
      <dsp:nvSpPr>
        <dsp:cNvPr id="0" name=""/>
        <dsp:cNvSpPr/>
      </dsp:nvSpPr>
      <dsp:spPr>
        <a:xfrm>
          <a:off x="1518201" y="4062776"/>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8B9A23D-6626-4B32-BE0E-4C5B9D25FD30}">
      <dsp:nvSpPr>
        <dsp:cNvPr id="0" name=""/>
        <dsp:cNvSpPr/>
      </dsp:nvSpPr>
      <dsp:spPr>
        <a:xfrm>
          <a:off x="2875551" y="4062776"/>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7E9FAC0-96B5-44C9-8A70-D09A6131B234}">
      <dsp:nvSpPr>
        <dsp:cNvPr id="0" name=""/>
        <dsp:cNvSpPr/>
      </dsp:nvSpPr>
      <dsp:spPr>
        <a:xfrm>
          <a:off x="4232901" y="4062776"/>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BB2803D-5FFB-4BD9-8052-1E10B2BB53AF}">
      <dsp:nvSpPr>
        <dsp:cNvPr id="0" name=""/>
        <dsp:cNvSpPr/>
      </dsp:nvSpPr>
      <dsp:spPr>
        <a:xfrm>
          <a:off x="5590251" y="4062776"/>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4369A8B-329F-43E0-8183-EBABB1E0E56E}">
      <dsp:nvSpPr>
        <dsp:cNvPr id="0" name=""/>
        <dsp:cNvSpPr/>
      </dsp:nvSpPr>
      <dsp:spPr>
        <a:xfrm>
          <a:off x="6947601" y="4062776"/>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988801A-57EA-47F2-BC9D-399C42F3F3BB}">
      <dsp:nvSpPr>
        <dsp:cNvPr id="0" name=""/>
        <dsp:cNvSpPr/>
      </dsp:nvSpPr>
      <dsp:spPr>
        <a:xfrm>
          <a:off x="8304951" y="4062776"/>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5AE6C67-8386-4DAD-B209-CFC643211EB1}">
      <dsp:nvSpPr>
        <dsp:cNvPr id="0" name=""/>
        <dsp:cNvSpPr/>
      </dsp:nvSpPr>
      <dsp:spPr>
        <a:xfrm>
          <a:off x="160851" y="4394478"/>
          <a:ext cx="9619015" cy="874455"/>
        </a:xfrm>
        <a:prstGeom prst="rect">
          <a:avLst/>
        </a:prstGeom>
        <a:noFill/>
        <a:ln w="9525" cap="flat" cmpd="sng" algn="ctr">
          <a:solidFill>
            <a:sysClr val="windowText" lastClr="000000">
              <a:alpha val="0"/>
              <a:hueOff val="0"/>
              <a:satOff val="0"/>
              <a:lumOff val="0"/>
              <a:alphaOff val="0"/>
            </a:sys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just" defTabSz="755650">
            <a:lnSpc>
              <a:spcPct val="90000"/>
            </a:lnSpc>
            <a:spcBef>
              <a:spcPct val="0"/>
            </a:spcBef>
            <a:spcAft>
              <a:spcPct val="35000"/>
            </a:spcAft>
          </a:pPr>
          <a:r>
            <a:rPr lang="es-VE" sz="1700" kern="1200" dirty="0" smtClean="0">
              <a:solidFill>
                <a:sysClr val="windowText" lastClr="000000">
                  <a:hueOff val="0"/>
                  <a:satOff val="0"/>
                  <a:lumOff val="0"/>
                  <a:alphaOff val="0"/>
                </a:sysClr>
              </a:solidFill>
              <a:latin typeface="Calibri"/>
              <a:ea typeface="+mn-ea"/>
              <a:cs typeface="+mn-cs"/>
            </a:rPr>
            <a:t>La síntesis de las necesidades de información estadística servirá como insumo para la toma de decisiones en torno a la planificación y concreción de políticas públicas, encaminadas a la mejora de la situación nacional en el área ambiental. </a:t>
          </a:r>
          <a:endParaRPr lang="es-VE" sz="1700" kern="1200" dirty="0">
            <a:solidFill>
              <a:sysClr val="windowText" lastClr="000000">
                <a:hueOff val="0"/>
                <a:satOff val="0"/>
                <a:lumOff val="0"/>
                <a:alphaOff val="0"/>
              </a:sysClr>
            </a:solidFill>
            <a:latin typeface="Calibri"/>
            <a:ea typeface="+mn-ea"/>
            <a:cs typeface="+mn-cs"/>
          </a:endParaRPr>
        </a:p>
      </dsp:txBody>
      <dsp:txXfrm>
        <a:off x="160851" y="4394478"/>
        <a:ext cx="9619015" cy="874455"/>
      </dsp:txXfrm>
    </dsp:sp>
    <dsp:sp modelId="{951D1B12-AC97-4A20-9375-2D56A77FB174}">
      <dsp:nvSpPr>
        <dsp:cNvPr id="0" name=""/>
        <dsp:cNvSpPr/>
      </dsp:nvSpPr>
      <dsp:spPr>
        <a:xfrm>
          <a:off x="160851" y="5268934"/>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6FEE036-6D29-4C34-AFE2-17B29C653C59}">
      <dsp:nvSpPr>
        <dsp:cNvPr id="0" name=""/>
        <dsp:cNvSpPr/>
      </dsp:nvSpPr>
      <dsp:spPr>
        <a:xfrm>
          <a:off x="1518201" y="5268934"/>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2EDCAF8-AF73-4F1A-8E8A-151FCD28F000}">
      <dsp:nvSpPr>
        <dsp:cNvPr id="0" name=""/>
        <dsp:cNvSpPr/>
      </dsp:nvSpPr>
      <dsp:spPr>
        <a:xfrm>
          <a:off x="2875551" y="5268934"/>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019EC3F-1C00-421E-842C-BD309B6F77F7}">
      <dsp:nvSpPr>
        <dsp:cNvPr id="0" name=""/>
        <dsp:cNvSpPr/>
      </dsp:nvSpPr>
      <dsp:spPr>
        <a:xfrm>
          <a:off x="4232901" y="5268934"/>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27FC531-DB71-4701-819F-0787DB49405F}">
      <dsp:nvSpPr>
        <dsp:cNvPr id="0" name=""/>
        <dsp:cNvSpPr/>
      </dsp:nvSpPr>
      <dsp:spPr>
        <a:xfrm>
          <a:off x="5590251" y="5268934"/>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CCFFF32-ADB5-451E-82F9-FAF42D62065F}">
      <dsp:nvSpPr>
        <dsp:cNvPr id="0" name=""/>
        <dsp:cNvSpPr/>
      </dsp:nvSpPr>
      <dsp:spPr>
        <a:xfrm>
          <a:off x="6947601" y="5268934"/>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81DC26A-CC17-4B6B-9606-26D70914A938}">
      <dsp:nvSpPr>
        <dsp:cNvPr id="0" name=""/>
        <dsp:cNvSpPr/>
      </dsp:nvSpPr>
      <dsp:spPr>
        <a:xfrm>
          <a:off x="8304951" y="5268934"/>
          <a:ext cx="1282535" cy="213755"/>
        </a:xfrm>
        <a:prstGeom prst="parallelogram">
          <a:avLst>
            <a:gd name="adj" fmla="val 1408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94B68-CFCB-4CD5-A3EF-F92EBA9BA39A}">
      <dsp:nvSpPr>
        <dsp:cNvPr id="0" name=""/>
        <dsp:cNvSpPr/>
      </dsp:nvSpPr>
      <dsp:spPr>
        <a:xfrm>
          <a:off x="-6373792" y="-975273"/>
          <a:ext cx="7589347" cy="7589347"/>
        </a:xfrm>
        <a:prstGeom prst="blockArc">
          <a:avLst>
            <a:gd name="adj1" fmla="val 18900000"/>
            <a:gd name="adj2" fmla="val 2700000"/>
            <a:gd name="adj3" fmla="val 285"/>
          </a:avLst>
        </a:prstGeom>
        <a:noFill/>
        <a:ln w="15875" cap="rnd"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448781-0F31-452C-9418-D5EEB2613CA3}">
      <dsp:nvSpPr>
        <dsp:cNvPr id="0" name=""/>
        <dsp:cNvSpPr/>
      </dsp:nvSpPr>
      <dsp:spPr>
        <a:xfrm>
          <a:off x="782665" y="419098"/>
          <a:ext cx="8674569" cy="1417323"/>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95160" tIns="38100" rIns="38100" bIns="38100" numCol="1" spcCol="1270" anchor="ctr" anchorCtr="0">
          <a:noAutofit/>
        </a:bodyPr>
        <a:lstStyle/>
        <a:p>
          <a:pPr lvl="0" algn="just" defTabSz="666750">
            <a:lnSpc>
              <a:spcPct val="90000"/>
            </a:lnSpc>
            <a:spcBef>
              <a:spcPct val="0"/>
            </a:spcBef>
            <a:spcAft>
              <a:spcPct val="35000"/>
            </a:spcAft>
          </a:pPr>
          <a:r>
            <a:rPr lang="es-VE" sz="1500" kern="1200" dirty="0" smtClean="0"/>
            <a:t>El INE como rector técnico del Sistema Estadístico Nacional, tiene la responsabilidad de acuerdo a sus funciones de fortalecer el SEN y una de las herramientas importante en el proceso estadístico es la capacitación</a:t>
          </a:r>
          <a:endParaRPr lang="es-ES" sz="1500" kern="1200" dirty="0"/>
        </a:p>
      </dsp:txBody>
      <dsp:txXfrm>
        <a:off x="782665" y="419098"/>
        <a:ext cx="8674569" cy="1417323"/>
      </dsp:txXfrm>
    </dsp:sp>
    <dsp:sp modelId="{A6BFF687-FCB8-47B4-950B-75CB7EE4BB54}">
      <dsp:nvSpPr>
        <dsp:cNvPr id="0" name=""/>
        <dsp:cNvSpPr/>
      </dsp:nvSpPr>
      <dsp:spPr>
        <a:xfrm>
          <a:off x="77815" y="422910"/>
          <a:ext cx="1409700" cy="1409700"/>
        </a:xfrm>
        <a:prstGeom prst="ellipse">
          <a:avLst/>
        </a:prstGeom>
        <a:solidFill>
          <a:schemeClr val="lt1">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C831E2F-590A-4D22-8838-0A04968CAB9E}">
      <dsp:nvSpPr>
        <dsp:cNvPr id="0" name=""/>
        <dsp:cNvSpPr/>
      </dsp:nvSpPr>
      <dsp:spPr>
        <a:xfrm>
          <a:off x="1192606" y="2114550"/>
          <a:ext cx="8264628" cy="1409700"/>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95160" tIns="38100" rIns="38100" bIns="38100" numCol="1" spcCol="1270" anchor="ctr" anchorCtr="0">
          <a:noAutofit/>
        </a:bodyPr>
        <a:lstStyle/>
        <a:p>
          <a:pPr lvl="0" algn="just" defTabSz="666750">
            <a:lnSpc>
              <a:spcPct val="90000"/>
            </a:lnSpc>
            <a:spcBef>
              <a:spcPct val="0"/>
            </a:spcBef>
            <a:spcAft>
              <a:spcPct val="35000"/>
            </a:spcAft>
          </a:pPr>
          <a:r>
            <a:rPr lang="es-VE" sz="1500" kern="1200" dirty="0" smtClean="0"/>
            <a:t>Siguiendo esta línea el Subcomité de Estadística Ambientales, a partir del año 2008 inicia el proceso de capacitación a los integrantes del SEA, con acompañamiento de la Comisión Económica para América Latina y el Caribe (CEPAL). En ese año se dicta el primer taller nacional de Metodología de Construcción de Indicadores Ambientales.</a:t>
          </a:r>
          <a:endParaRPr lang="es-ES" sz="1500" kern="1200" dirty="0"/>
        </a:p>
      </dsp:txBody>
      <dsp:txXfrm>
        <a:off x="1192606" y="2114550"/>
        <a:ext cx="8264628" cy="1409700"/>
      </dsp:txXfrm>
    </dsp:sp>
    <dsp:sp modelId="{E85386F4-1D31-4981-89FA-EE0B2E425E57}">
      <dsp:nvSpPr>
        <dsp:cNvPr id="0" name=""/>
        <dsp:cNvSpPr/>
      </dsp:nvSpPr>
      <dsp:spPr>
        <a:xfrm>
          <a:off x="487756" y="2114550"/>
          <a:ext cx="1409700" cy="1409700"/>
        </a:xfrm>
        <a:prstGeom prst="ellipse">
          <a:avLst/>
        </a:prstGeom>
        <a:solidFill>
          <a:schemeClr val="lt1">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2A681CCA-1A88-4C42-9889-478943B438F0}">
      <dsp:nvSpPr>
        <dsp:cNvPr id="0" name=""/>
        <dsp:cNvSpPr/>
      </dsp:nvSpPr>
      <dsp:spPr>
        <a:xfrm>
          <a:off x="801749" y="3992879"/>
          <a:ext cx="8674569" cy="1645920"/>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95160" tIns="38100" rIns="38100" bIns="38100" numCol="1" spcCol="1270" anchor="ctr" anchorCtr="0">
          <a:noAutofit/>
        </a:bodyPr>
        <a:lstStyle/>
        <a:p>
          <a:pPr lvl="0" algn="just" defTabSz="666750">
            <a:lnSpc>
              <a:spcPct val="90000"/>
            </a:lnSpc>
            <a:spcBef>
              <a:spcPct val="0"/>
            </a:spcBef>
            <a:spcAft>
              <a:spcPct val="35000"/>
            </a:spcAft>
          </a:pPr>
          <a:r>
            <a:rPr lang="es-VE" sz="1500" kern="1200" dirty="0" smtClean="0"/>
            <a:t>A partir del año 2009 , se inicia el proceso de capacitación de la metodología al subsistema estadístico estadal, y a las mesas técnicas ambientales y de esta forma estandarizar a través de la metodología impartida por la CEPAL el cálculo de indicadores ambientales e iniciar el sistema de indicadores ambientales en Venezuela.</a:t>
          </a:r>
          <a:endParaRPr lang="es-ES" sz="1500" kern="1200" dirty="0"/>
        </a:p>
      </dsp:txBody>
      <dsp:txXfrm>
        <a:off x="801749" y="3992879"/>
        <a:ext cx="8674569" cy="1645920"/>
      </dsp:txXfrm>
    </dsp:sp>
    <dsp:sp modelId="{5387F09D-F5EA-4488-8E79-F17F53B3703A}">
      <dsp:nvSpPr>
        <dsp:cNvPr id="0" name=""/>
        <dsp:cNvSpPr/>
      </dsp:nvSpPr>
      <dsp:spPr>
        <a:xfrm>
          <a:off x="77815" y="3806190"/>
          <a:ext cx="1409700" cy="1409700"/>
        </a:xfrm>
        <a:prstGeom prst="ellipse">
          <a:avLst/>
        </a:prstGeom>
        <a:solidFill>
          <a:schemeClr val="lt1">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D052C24F-A4EE-4126-B978-1EB611E6A2D3}" type="datetimeFigureOut">
              <a:rPr lang="es-VE" smtClean="0"/>
              <a:t>1/6/2020</a:t>
            </a:fld>
            <a:endParaRPr lang="es-VE"/>
          </a:p>
        </p:txBody>
      </p:sp>
      <p:sp>
        <p:nvSpPr>
          <p:cNvPr id="5" name="Footer Placeholder 4"/>
          <p:cNvSpPr>
            <a:spLocks noGrp="1"/>
          </p:cNvSpPr>
          <p:nvPr>
            <p:ph type="ftr" sz="quarter" idx="11"/>
          </p:nvPr>
        </p:nvSpPr>
        <p:spPr/>
        <p:txBody>
          <a:bodyPr/>
          <a:lstStyle/>
          <a:p>
            <a:endParaRPr lang="es-VE"/>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182887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D052C24F-A4EE-4126-B978-1EB611E6A2D3}" type="datetimeFigureOut">
              <a:rPr lang="es-VE" smtClean="0"/>
              <a:t>1/6/2020</a:t>
            </a:fld>
            <a:endParaRPr lang="es-VE"/>
          </a:p>
        </p:txBody>
      </p:sp>
      <p:sp>
        <p:nvSpPr>
          <p:cNvPr id="5" name="Footer Placeholder 4"/>
          <p:cNvSpPr>
            <a:spLocks noGrp="1"/>
          </p:cNvSpPr>
          <p:nvPr>
            <p:ph type="ftr" sz="quarter" idx="11"/>
          </p:nvPr>
        </p:nvSpPr>
        <p:spPr/>
        <p:txBody>
          <a:bodyPr/>
          <a:lstStyle/>
          <a:p>
            <a:endParaRPr lang="es-V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230923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D052C24F-A4EE-4126-B978-1EB611E6A2D3}" type="datetimeFigureOut">
              <a:rPr lang="es-VE" smtClean="0"/>
              <a:t>1/6/2020</a:t>
            </a:fld>
            <a:endParaRPr lang="es-VE"/>
          </a:p>
        </p:txBody>
      </p:sp>
      <p:sp>
        <p:nvSpPr>
          <p:cNvPr id="5" name="Footer Placeholder 4"/>
          <p:cNvSpPr>
            <a:spLocks noGrp="1"/>
          </p:cNvSpPr>
          <p:nvPr>
            <p:ph type="ftr" sz="quarter" idx="11"/>
          </p:nvPr>
        </p:nvSpPr>
        <p:spPr/>
        <p:txBody>
          <a:bodyPr/>
          <a:lstStyle/>
          <a:p>
            <a:endParaRPr lang="es-VE"/>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E2D6BD-1956-4BA3-AAD4-8300F75FDD43}" type="slidenum">
              <a:rPr lang="es-VE" smtClean="0"/>
              <a:t>‹Nº›</a:t>
            </a:fld>
            <a:endParaRPr lang="es-VE"/>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58964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D052C24F-A4EE-4126-B978-1EB611E6A2D3}" type="datetimeFigureOut">
              <a:rPr lang="es-VE" smtClean="0"/>
              <a:t>1/6/2020</a:t>
            </a:fld>
            <a:endParaRPr lang="es-VE"/>
          </a:p>
        </p:txBody>
      </p:sp>
      <p:sp>
        <p:nvSpPr>
          <p:cNvPr id="6" name="Footer Placeholder 5"/>
          <p:cNvSpPr>
            <a:spLocks noGrp="1"/>
          </p:cNvSpPr>
          <p:nvPr>
            <p:ph type="ftr" sz="quarter" idx="11"/>
          </p:nvPr>
        </p:nvSpPr>
        <p:spPr/>
        <p:txBody>
          <a:bodyPr/>
          <a:lstStyle/>
          <a:p>
            <a:endParaRPr lang="es-V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2242649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D052C24F-A4EE-4126-B978-1EB611E6A2D3}" type="datetimeFigureOut">
              <a:rPr lang="es-VE" smtClean="0"/>
              <a:t>1/6/2020</a:t>
            </a:fld>
            <a:endParaRPr lang="es-VE"/>
          </a:p>
        </p:txBody>
      </p:sp>
      <p:sp>
        <p:nvSpPr>
          <p:cNvPr id="6" name="Footer Placeholder 5"/>
          <p:cNvSpPr>
            <a:spLocks noGrp="1"/>
          </p:cNvSpPr>
          <p:nvPr>
            <p:ph type="ftr" sz="quarter" idx="11"/>
          </p:nvPr>
        </p:nvSpPr>
        <p:spPr/>
        <p:txBody>
          <a:bodyPr/>
          <a:lstStyle/>
          <a:p>
            <a:endParaRPr lang="es-VE"/>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E2D6BD-1956-4BA3-AAD4-8300F75FDD43}" type="slidenum">
              <a:rPr lang="es-VE" smtClean="0"/>
              <a:t>‹Nº›</a:t>
            </a:fld>
            <a:endParaRPr lang="es-VE"/>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21204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D052C24F-A4EE-4126-B978-1EB611E6A2D3}" type="datetimeFigureOut">
              <a:rPr lang="es-VE" smtClean="0"/>
              <a:t>1/6/2020</a:t>
            </a:fld>
            <a:endParaRPr lang="es-VE"/>
          </a:p>
        </p:txBody>
      </p:sp>
      <p:sp>
        <p:nvSpPr>
          <p:cNvPr id="6" name="Footer Placeholder 5"/>
          <p:cNvSpPr>
            <a:spLocks noGrp="1"/>
          </p:cNvSpPr>
          <p:nvPr>
            <p:ph type="ftr" sz="quarter" idx="11"/>
          </p:nvPr>
        </p:nvSpPr>
        <p:spPr/>
        <p:txBody>
          <a:bodyPr/>
          <a:lstStyle/>
          <a:p>
            <a:endParaRPr lang="es-V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3744108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052C24F-A4EE-4126-B978-1EB611E6A2D3}" type="datetimeFigureOut">
              <a:rPr lang="es-VE" smtClean="0"/>
              <a:t>1/6/2020</a:t>
            </a:fld>
            <a:endParaRPr lang="es-VE"/>
          </a:p>
        </p:txBody>
      </p:sp>
      <p:sp>
        <p:nvSpPr>
          <p:cNvPr id="5" name="Footer Placeholder 4"/>
          <p:cNvSpPr>
            <a:spLocks noGrp="1"/>
          </p:cNvSpPr>
          <p:nvPr>
            <p:ph type="ftr" sz="quarter" idx="11"/>
          </p:nvPr>
        </p:nvSpPr>
        <p:spPr/>
        <p:txBody>
          <a:bodyPr/>
          <a:lstStyle/>
          <a:p>
            <a:endParaRPr lang="es-V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3894671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052C24F-A4EE-4126-B978-1EB611E6A2D3}" type="datetimeFigureOut">
              <a:rPr lang="es-VE" smtClean="0"/>
              <a:t>1/6/2020</a:t>
            </a:fld>
            <a:endParaRPr lang="es-VE"/>
          </a:p>
        </p:txBody>
      </p:sp>
      <p:sp>
        <p:nvSpPr>
          <p:cNvPr id="5" name="Footer Placeholder 4"/>
          <p:cNvSpPr>
            <a:spLocks noGrp="1"/>
          </p:cNvSpPr>
          <p:nvPr>
            <p:ph type="ftr" sz="quarter" idx="11"/>
          </p:nvPr>
        </p:nvSpPr>
        <p:spPr/>
        <p:txBody>
          <a:bodyPr/>
          <a:lstStyle/>
          <a:p>
            <a:endParaRPr lang="es-V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208779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052C24F-A4EE-4126-B978-1EB611E6A2D3}" type="datetimeFigureOut">
              <a:rPr lang="es-VE" smtClean="0"/>
              <a:t>1/6/2020</a:t>
            </a:fld>
            <a:endParaRPr lang="es-VE"/>
          </a:p>
        </p:txBody>
      </p:sp>
      <p:sp>
        <p:nvSpPr>
          <p:cNvPr id="5" name="Footer Placeholder 4"/>
          <p:cNvSpPr>
            <a:spLocks noGrp="1"/>
          </p:cNvSpPr>
          <p:nvPr>
            <p:ph type="ftr" sz="quarter" idx="11"/>
          </p:nvPr>
        </p:nvSpPr>
        <p:spPr/>
        <p:txBody>
          <a:bodyPr/>
          <a:lstStyle/>
          <a:p>
            <a:endParaRPr lang="es-V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1618005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D052C24F-A4EE-4126-B978-1EB611E6A2D3}" type="datetimeFigureOut">
              <a:rPr lang="es-VE" smtClean="0"/>
              <a:t>1/6/2020</a:t>
            </a:fld>
            <a:endParaRPr lang="es-VE"/>
          </a:p>
        </p:txBody>
      </p:sp>
      <p:sp>
        <p:nvSpPr>
          <p:cNvPr id="5" name="Footer Placeholder 4"/>
          <p:cNvSpPr>
            <a:spLocks noGrp="1"/>
          </p:cNvSpPr>
          <p:nvPr>
            <p:ph type="ftr" sz="quarter" idx="11"/>
          </p:nvPr>
        </p:nvSpPr>
        <p:spPr/>
        <p:txBody>
          <a:bodyPr/>
          <a:lstStyle/>
          <a:p>
            <a:endParaRPr lang="es-V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3918780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052C24F-A4EE-4126-B978-1EB611E6A2D3}" type="datetimeFigureOut">
              <a:rPr lang="es-VE" smtClean="0"/>
              <a:t>1/6/2020</a:t>
            </a:fld>
            <a:endParaRPr lang="es-VE"/>
          </a:p>
        </p:txBody>
      </p:sp>
      <p:sp>
        <p:nvSpPr>
          <p:cNvPr id="6" name="Footer Placeholder 5"/>
          <p:cNvSpPr>
            <a:spLocks noGrp="1"/>
          </p:cNvSpPr>
          <p:nvPr>
            <p:ph type="ftr" sz="quarter" idx="11"/>
          </p:nvPr>
        </p:nvSpPr>
        <p:spPr/>
        <p:txBody>
          <a:bodyPr/>
          <a:lstStyle/>
          <a:p>
            <a:endParaRPr lang="es-VE"/>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238598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052C24F-A4EE-4126-B978-1EB611E6A2D3}" type="datetimeFigureOut">
              <a:rPr lang="es-VE" smtClean="0"/>
              <a:t>1/6/2020</a:t>
            </a:fld>
            <a:endParaRPr lang="es-VE"/>
          </a:p>
        </p:txBody>
      </p:sp>
      <p:sp>
        <p:nvSpPr>
          <p:cNvPr id="8" name="Footer Placeholder 7"/>
          <p:cNvSpPr>
            <a:spLocks noGrp="1"/>
          </p:cNvSpPr>
          <p:nvPr>
            <p:ph type="ftr" sz="quarter" idx="11"/>
          </p:nvPr>
        </p:nvSpPr>
        <p:spPr/>
        <p:txBody>
          <a:bodyPr/>
          <a:lstStyle/>
          <a:p>
            <a:endParaRPr lang="es-VE"/>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3686565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052C24F-A4EE-4126-B978-1EB611E6A2D3}" type="datetimeFigureOut">
              <a:rPr lang="es-VE" smtClean="0"/>
              <a:t>1/6/2020</a:t>
            </a:fld>
            <a:endParaRPr lang="es-VE"/>
          </a:p>
        </p:txBody>
      </p:sp>
      <p:sp>
        <p:nvSpPr>
          <p:cNvPr id="4" name="Footer Placeholder 3"/>
          <p:cNvSpPr>
            <a:spLocks noGrp="1"/>
          </p:cNvSpPr>
          <p:nvPr>
            <p:ph type="ftr" sz="quarter" idx="11"/>
          </p:nvPr>
        </p:nvSpPr>
        <p:spPr/>
        <p:txBody>
          <a:bodyPr/>
          <a:lstStyle/>
          <a:p>
            <a:endParaRPr lang="es-VE"/>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11916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2C24F-A4EE-4126-B978-1EB611E6A2D3}" type="datetimeFigureOut">
              <a:rPr lang="es-VE" smtClean="0"/>
              <a:t>1/6/2020</a:t>
            </a:fld>
            <a:endParaRPr lang="es-VE"/>
          </a:p>
        </p:txBody>
      </p:sp>
      <p:sp>
        <p:nvSpPr>
          <p:cNvPr id="3" name="Footer Placeholder 2"/>
          <p:cNvSpPr>
            <a:spLocks noGrp="1"/>
          </p:cNvSpPr>
          <p:nvPr>
            <p:ph type="ftr" sz="quarter" idx="11"/>
          </p:nvPr>
        </p:nvSpPr>
        <p:spPr/>
        <p:txBody>
          <a:bodyPr/>
          <a:lstStyle/>
          <a:p>
            <a:endParaRPr lang="es-VE"/>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2086498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052C24F-A4EE-4126-B978-1EB611E6A2D3}" type="datetimeFigureOut">
              <a:rPr lang="es-VE" smtClean="0"/>
              <a:t>1/6/2020</a:t>
            </a:fld>
            <a:endParaRPr lang="es-VE"/>
          </a:p>
        </p:txBody>
      </p:sp>
      <p:sp>
        <p:nvSpPr>
          <p:cNvPr id="6" name="Footer Placeholder 5"/>
          <p:cNvSpPr>
            <a:spLocks noGrp="1"/>
          </p:cNvSpPr>
          <p:nvPr>
            <p:ph type="ftr" sz="quarter" idx="11"/>
          </p:nvPr>
        </p:nvSpPr>
        <p:spPr/>
        <p:txBody>
          <a:bodyPr/>
          <a:lstStyle/>
          <a:p>
            <a:endParaRPr lang="es-VE"/>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1673054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052C24F-A4EE-4126-B978-1EB611E6A2D3}" type="datetimeFigureOut">
              <a:rPr lang="es-VE" smtClean="0"/>
              <a:t>1/6/2020</a:t>
            </a:fld>
            <a:endParaRPr lang="es-VE"/>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E2D6BD-1956-4BA3-AAD4-8300F75FDD43}" type="slidenum">
              <a:rPr lang="es-VE" smtClean="0"/>
              <a:t>‹Nº›</a:t>
            </a:fld>
            <a:endParaRPr lang="es-VE"/>
          </a:p>
        </p:txBody>
      </p:sp>
    </p:spTree>
    <p:extLst>
      <p:ext uri="{BB962C8B-B14F-4D97-AF65-F5344CB8AC3E}">
        <p14:creationId xmlns:p14="http://schemas.microsoft.com/office/powerpoint/2010/main" val="354544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052C24F-A4EE-4126-B978-1EB611E6A2D3}" type="datetimeFigureOut">
              <a:rPr lang="es-VE" smtClean="0"/>
              <a:t>1/6/2020</a:t>
            </a:fld>
            <a:endParaRPr lang="es-VE"/>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VE"/>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2E2D6BD-1956-4BA3-AAD4-8300F75FDD43}" type="slidenum">
              <a:rPr lang="es-VE" smtClean="0"/>
              <a:t>‹Nº›</a:t>
            </a:fld>
            <a:endParaRPr lang="es-VE"/>
          </a:p>
        </p:txBody>
      </p:sp>
    </p:spTree>
    <p:extLst>
      <p:ext uri="{BB962C8B-B14F-4D97-AF65-F5344CB8AC3E}">
        <p14:creationId xmlns:p14="http://schemas.microsoft.com/office/powerpoint/2010/main" val="1713082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85811" y="2890903"/>
            <a:ext cx="8877321" cy="3258355"/>
          </a:xfrm>
        </p:spPr>
        <p:txBody>
          <a:bodyPr>
            <a:normAutofit fontScale="90000"/>
          </a:bodyPr>
          <a:lstStyle/>
          <a:p>
            <a:pPr algn="ctr"/>
            <a:r>
              <a:rPr lang="es-VE" dirty="0" smtClean="0"/>
              <a:t/>
            </a:r>
            <a:br>
              <a:rPr lang="es-VE" dirty="0" smtClean="0"/>
            </a:br>
            <a:r>
              <a:rPr lang="es-VE" dirty="0"/>
              <a:t/>
            </a:r>
            <a:br>
              <a:rPr lang="es-VE" dirty="0"/>
            </a:br>
            <a:r>
              <a:rPr lang="es-VE" dirty="0" smtClean="0"/>
              <a:t>Experiencia país</a:t>
            </a:r>
            <a:br>
              <a:rPr lang="es-VE" dirty="0" smtClean="0"/>
            </a:br>
            <a:r>
              <a:rPr lang="es-VE" sz="2700" dirty="0" smtClean="0"/>
              <a:t/>
            </a:r>
            <a:br>
              <a:rPr lang="es-VE" sz="2700" dirty="0" smtClean="0"/>
            </a:br>
            <a:r>
              <a:rPr lang="es-VE" b="1" dirty="0" smtClean="0"/>
              <a:t>El desarrollo de las </a:t>
            </a:r>
            <a:br>
              <a:rPr lang="es-VE" b="1" dirty="0" smtClean="0"/>
            </a:br>
            <a:r>
              <a:rPr lang="es-VE" sz="5800" b="1" dirty="0" smtClean="0"/>
              <a:t>Estadísticas Ambientales</a:t>
            </a:r>
            <a:r>
              <a:rPr lang="es-VE" sz="5800" b="1" dirty="0"/>
              <a:t/>
            </a:r>
            <a:br>
              <a:rPr lang="es-VE" sz="5800" b="1" dirty="0"/>
            </a:br>
            <a:r>
              <a:rPr lang="es-VE" sz="5800" b="1" dirty="0" smtClean="0"/>
              <a:t>en Venezuela</a:t>
            </a:r>
            <a:r>
              <a:rPr lang="es-VE" sz="4400" dirty="0" smtClean="0"/>
              <a:t/>
            </a:r>
            <a:br>
              <a:rPr lang="es-VE" sz="4400" dirty="0" smtClean="0"/>
            </a:br>
            <a:endParaRPr lang="es-VE" sz="4400" b="1"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1041" y="195729"/>
            <a:ext cx="2543735" cy="1695823"/>
          </a:xfrm>
          <a:prstGeom prst="rect">
            <a:avLst/>
          </a:prstGeom>
        </p:spPr>
      </p:pic>
    </p:spTree>
    <p:extLst>
      <p:ext uri="{BB962C8B-B14F-4D97-AF65-F5344CB8AC3E}">
        <p14:creationId xmlns:p14="http://schemas.microsoft.com/office/powerpoint/2010/main" val="4025116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3194" y="4087643"/>
            <a:ext cx="10135673" cy="3406461"/>
          </a:xfrm>
        </p:spPr>
        <p:txBody>
          <a:bodyPr>
            <a:normAutofit fontScale="90000"/>
          </a:bodyPr>
          <a:lstStyle/>
          <a:p>
            <a:pPr>
              <a:lnSpc>
                <a:spcPct val="150000"/>
              </a:lnSpc>
            </a:pPr>
            <a:r>
              <a:rPr lang="es-VE" sz="2900" dirty="0" smtClean="0"/>
              <a:t>El presidente </a:t>
            </a:r>
            <a:r>
              <a:rPr lang="es-VE" sz="2900" dirty="0"/>
              <a:t>del INE </a:t>
            </a:r>
            <a:r>
              <a:rPr lang="es-VE" sz="2900" dirty="0" smtClean="0"/>
              <a:t>aprobó la conformación del </a:t>
            </a:r>
            <a:br>
              <a:rPr lang="es-VE" sz="2900" dirty="0" smtClean="0"/>
            </a:br>
            <a:r>
              <a:rPr lang="es-VE" sz="2900" dirty="0" smtClean="0"/>
              <a:t>Comité </a:t>
            </a:r>
            <a:r>
              <a:rPr lang="es-VE" sz="2900" dirty="0"/>
              <a:t>de Estadísticas Ambientales, con la participación de Sistema Estadístico Nacional (SEN). Ministerios y direcciones técnicas y operativa de los </a:t>
            </a:r>
            <a:r>
              <a:rPr lang="es-VE" sz="2900" dirty="0" smtClean="0"/>
              <a:t>diferentes entes públicos</a:t>
            </a:r>
            <a:r>
              <a:rPr lang="es-VE" sz="3100" dirty="0" smtClean="0"/>
              <a:t/>
            </a:r>
            <a:br>
              <a:rPr lang="es-VE" sz="3100" dirty="0" smtClean="0"/>
            </a:br>
            <a:r>
              <a:rPr lang="es-VE" sz="3100" dirty="0" smtClean="0"/>
              <a:t/>
            </a:r>
            <a:br>
              <a:rPr lang="es-VE" sz="3100" dirty="0" smtClean="0"/>
            </a:br>
            <a:r>
              <a:rPr lang="es-VE" sz="3100" dirty="0" smtClean="0"/>
              <a:t/>
            </a:r>
            <a:br>
              <a:rPr lang="es-VE" sz="3100" dirty="0" smtClean="0"/>
            </a:br>
            <a:r>
              <a:rPr lang="es-VE" sz="3100" dirty="0" smtClean="0"/>
              <a:t> </a:t>
            </a:r>
            <a:r>
              <a:rPr lang="es-VE" dirty="0"/>
              <a:t/>
            </a:r>
            <a:br>
              <a:rPr lang="es-VE" dirty="0"/>
            </a:br>
            <a:endParaRPr lang="es-VE" dirty="0"/>
          </a:p>
        </p:txBody>
      </p:sp>
      <p:sp>
        <p:nvSpPr>
          <p:cNvPr id="5" name="CuadroTexto 4"/>
          <p:cNvSpPr txBox="1"/>
          <p:nvPr/>
        </p:nvSpPr>
        <p:spPr>
          <a:xfrm>
            <a:off x="1893195" y="3671487"/>
            <a:ext cx="7199290" cy="492443"/>
          </a:xfrm>
          <a:prstGeom prst="rect">
            <a:avLst/>
          </a:prstGeom>
          <a:noFill/>
        </p:spPr>
        <p:txBody>
          <a:bodyPr wrap="square" rtlCol="0">
            <a:spAutoFit/>
          </a:bodyPr>
          <a:lstStyle/>
          <a:p>
            <a:pPr marL="285750" indent="-285750">
              <a:buFont typeface="Wingdings" panose="05000000000000000000" pitchFamily="2" charset="2"/>
              <a:buChar char="Ø"/>
            </a:pPr>
            <a:r>
              <a:rPr lang="es-VE" sz="2600" dirty="0" smtClean="0"/>
              <a:t>   </a:t>
            </a:r>
            <a:r>
              <a:rPr lang="es-VE" sz="2600" b="1" dirty="0" smtClean="0"/>
              <a:t>2007</a:t>
            </a:r>
            <a:endParaRPr lang="es-VE" sz="2600" b="1" dirty="0"/>
          </a:p>
        </p:txBody>
      </p:sp>
      <p:sp>
        <p:nvSpPr>
          <p:cNvPr id="6" name="CuadroTexto 5"/>
          <p:cNvSpPr txBox="1"/>
          <p:nvPr/>
        </p:nvSpPr>
        <p:spPr>
          <a:xfrm>
            <a:off x="1957588" y="1613118"/>
            <a:ext cx="7765961" cy="492443"/>
          </a:xfrm>
          <a:prstGeom prst="rect">
            <a:avLst/>
          </a:prstGeom>
          <a:noFill/>
        </p:spPr>
        <p:txBody>
          <a:bodyPr wrap="square" rtlCol="0">
            <a:spAutoFit/>
          </a:bodyPr>
          <a:lstStyle/>
          <a:p>
            <a:pPr marL="285750" indent="-285750">
              <a:buFont typeface="Wingdings" panose="05000000000000000000" pitchFamily="2" charset="2"/>
              <a:buChar char="Ø"/>
            </a:pPr>
            <a:r>
              <a:rPr lang="es-VE" sz="2600" b="1" dirty="0" smtClean="0"/>
              <a:t>2006 </a:t>
            </a:r>
            <a:endParaRPr lang="es-VE" sz="2600" b="1" dirty="0"/>
          </a:p>
        </p:txBody>
      </p:sp>
      <p:sp>
        <p:nvSpPr>
          <p:cNvPr id="7" name="CuadroTexto 6"/>
          <p:cNvSpPr txBox="1"/>
          <p:nvPr/>
        </p:nvSpPr>
        <p:spPr>
          <a:xfrm>
            <a:off x="1957587" y="2239965"/>
            <a:ext cx="9839461" cy="1216551"/>
          </a:xfrm>
          <a:prstGeom prst="rect">
            <a:avLst/>
          </a:prstGeom>
          <a:noFill/>
        </p:spPr>
        <p:txBody>
          <a:bodyPr wrap="square" rtlCol="0">
            <a:spAutoFit/>
          </a:bodyPr>
          <a:lstStyle/>
          <a:p>
            <a:pPr>
              <a:lnSpc>
                <a:spcPct val="150000"/>
              </a:lnSpc>
            </a:pPr>
            <a:r>
              <a:rPr lang="es-VE" dirty="0" smtClean="0"/>
              <a:t> </a:t>
            </a:r>
            <a:r>
              <a:rPr lang="es-VE" sz="2600" dirty="0" smtClean="0"/>
              <a:t>Se </a:t>
            </a:r>
            <a:r>
              <a:rPr lang="es-VE" sz="2600" dirty="0"/>
              <a:t>c</a:t>
            </a:r>
            <a:r>
              <a:rPr lang="es-VE" sz="2600" dirty="0" smtClean="0"/>
              <a:t>onstituye físicamente la Gerencia </a:t>
            </a:r>
            <a:r>
              <a:rPr lang="es-VE" sz="2600" dirty="0"/>
              <a:t>de Estadísticas Ambientales del INE</a:t>
            </a:r>
          </a:p>
        </p:txBody>
      </p:sp>
      <p:sp>
        <p:nvSpPr>
          <p:cNvPr id="8" name="Título 1"/>
          <p:cNvSpPr txBox="1">
            <a:spLocks/>
          </p:cNvSpPr>
          <p:nvPr/>
        </p:nvSpPr>
        <p:spPr>
          <a:xfrm>
            <a:off x="1893194" y="637887"/>
            <a:ext cx="8911687" cy="78488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3200" b="1" dirty="0" smtClean="0"/>
              <a:t>Antecedentes – Logros </a:t>
            </a:r>
            <a:endParaRPr lang="es-MX" sz="3200" b="1" dirty="0"/>
          </a:p>
        </p:txBody>
      </p:sp>
    </p:spTree>
    <p:extLst>
      <p:ext uri="{BB962C8B-B14F-4D97-AF65-F5344CB8AC3E}">
        <p14:creationId xmlns:p14="http://schemas.microsoft.com/office/powerpoint/2010/main" val="4256254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0362" y="1102584"/>
            <a:ext cx="8911687" cy="715293"/>
          </a:xfrm>
        </p:spPr>
        <p:txBody>
          <a:bodyPr/>
          <a:lstStyle/>
          <a:p>
            <a:pPr marL="571500" indent="-571500">
              <a:buFont typeface="Wingdings" panose="05000000000000000000" pitchFamily="2" charset="2"/>
              <a:buChar char="Ø"/>
            </a:pPr>
            <a:r>
              <a:rPr lang="es-VE" sz="2800" b="1" dirty="0" smtClean="0"/>
              <a:t>2008</a:t>
            </a:r>
            <a:endParaRPr lang="es-VE" sz="2800" b="1" dirty="0"/>
          </a:p>
        </p:txBody>
      </p:sp>
      <p:sp>
        <p:nvSpPr>
          <p:cNvPr id="5" name="CuadroTexto 4"/>
          <p:cNvSpPr txBox="1"/>
          <p:nvPr/>
        </p:nvSpPr>
        <p:spPr>
          <a:xfrm>
            <a:off x="1909996" y="1599219"/>
            <a:ext cx="9465972" cy="5181034"/>
          </a:xfrm>
          <a:prstGeom prst="rect">
            <a:avLst/>
          </a:prstGeom>
          <a:noFill/>
        </p:spPr>
        <p:txBody>
          <a:bodyPr wrap="square" rtlCol="0">
            <a:spAutoFit/>
          </a:bodyPr>
          <a:lstStyle/>
          <a:p>
            <a:pPr lvl="0" algn="just">
              <a:lnSpc>
                <a:spcPct val="150000"/>
              </a:lnSpc>
            </a:pPr>
            <a:r>
              <a:rPr lang="es-VE" sz="2800" dirty="0" smtClean="0"/>
              <a:t>Se </a:t>
            </a:r>
            <a:r>
              <a:rPr lang="es-VE" sz="2800" dirty="0"/>
              <a:t>realiza el </a:t>
            </a:r>
            <a:r>
              <a:rPr lang="es-VE" sz="2800" dirty="0" smtClean="0"/>
              <a:t>“</a:t>
            </a:r>
            <a:r>
              <a:rPr lang="es-VE" sz="2800" b="1" dirty="0">
                <a:solidFill>
                  <a:prstClr val="black"/>
                </a:solidFill>
              </a:rPr>
              <a:t>El primer Taller de Metodología </a:t>
            </a:r>
            <a:r>
              <a:rPr lang="es-VE" sz="2800" b="1" dirty="0" smtClean="0">
                <a:solidFill>
                  <a:prstClr val="black"/>
                </a:solidFill>
              </a:rPr>
              <a:t>de Construcción </a:t>
            </a:r>
            <a:r>
              <a:rPr lang="es-VE" sz="2800" b="1" dirty="0">
                <a:solidFill>
                  <a:prstClr val="black"/>
                </a:solidFill>
              </a:rPr>
              <a:t>de </a:t>
            </a:r>
            <a:r>
              <a:rPr lang="es-VE" sz="2800" b="1" dirty="0" smtClean="0">
                <a:solidFill>
                  <a:prstClr val="black"/>
                </a:solidFill>
              </a:rPr>
              <a:t>Indicadores Ambientales  </a:t>
            </a:r>
            <a:r>
              <a:rPr lang="es-VE" sz="2800" b="1" dirty="0">
                <a:solidFill>
                  <a:prstClr val="black"/>
                </a:solidFill>
              </a:rPr>
              <a:t>para </a:t>
            </a:r>
            <a:r>
              <a:rPr lang="es-VE" sz="2800" b="1" dirty="0" smtClean="0">
                <a:solidFill>
                  <a:prstClr val="black"/>
                </a:solidFill>
              </a:rPr>
              <a:t>Venezuela. </a:t>
            </a:r>
            <a:r>
              <a:rPr lang="es-VE" sz="2800" dirty="0" smtClean="0">
                <a:solidFill>
                  <a:prstClr val="black"/>
                </a:solidFill>
              </a:rPr>
              <a:t>Con el apoyo de la </a:t>
            </a:r>
            <a:r>
              <a:rPr lang="es-VE" sz="2800" b="1" dirty="0" smtClean="0">
                <a:solidFill>
                  <a:prstClr val="black"/>
                </a:solidFill>
              </a:rPr>
              <a:t>División de estadísticas Ambientales de la CEPAL</a:t>
            </a:r>
          </a:p>
          <a:p>
            <a:pPr lvl="0" algn="just">
              <a:lnSpc>
                <a:spcPct val="150000"/>
              </a:lnSpc>
            </a:pPr>
            <a:r>
              <a:rPr lang="es-VE" sz="2800" dirty="0" smtClean="0">
                <a:solidFill>
                  <a:prstClr val="black"/>
                </a:solidFill>
              </a:rPr>
              <a:t>C</a:t>
            </a:r>
            <a:r>
              <a:rPr lang="es-VE" sz="2800" dirty="0" smtClean="0"/>
              <a:t>on </a:t>
            </a:r>
            <a:r>
              <a:rPr lang="es-VE" sz="2800" dirty="0"/>
              <a:t>la participación de 90 </a:t>
            </a:r>
            <a:r>
              <a:rPr lang="es-VE" sz="2800" dirty="0" smtClean="0"/>
              <a:t>funcionarios, contando con la representación del Programa </a:t>
            </a:r>
            <a:r>
              <a:rPr lang="es-VE" sz="2800" dirty="0"/>
              <a:t>de las Naciones Unidas para el Desarrollo en </a:t>
            </a:r>
            <a:r>
              <a:rPr lang="es-VE" sz="2800" dirty="0" smtClean="0"/>
              <a:t>Venezuela, Fondo </a:t>
            </a:r>
            <a:r>
              <a:rPr lang="es-VE" sz="2800" dirty="0"/>
              <a:t>de </a:t>
            </a:r>
            <a:r>
              <a:rPr lang="es-VE" sz="2800" dirty="0" smtClean="0"/>
              <a:t>Población, entre otros.</a:t>
            </a:r>
            <a:endParaRPr lang="es-VE" sz="2800" dirty="0"/>
          </a:p>
        </p:txBody>
      </p:sp>
    </p:spTree>
    <p:extLst>
      <p:ext uri="{BB962C8B-B14F-4D97-AF65-F5344CB8AC3E}">
        <p14:creationId xmlns:p14="http://schemas.microsoft.com/office/powerpoint/2010/main" val="2548360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225099" y="646475"/>
            <a:ext cx="3931086" cy="6083238"/>
          </a:xfrm>
          <a:prstGeom prst="rect">
            <a:avLst/>
          </a:prstGeom>
        </p:spPr>
      </p:pic>
      <p:sp>
        <p:nvSpPr>
          <p:cNvPr id="3" name="CuadroTexto 2"/>
          <p:cNvSpPr txBox="1"/>
          <p:nvPr/>
        </p:nvSpPr>
        <p:spPr>
          <a:xfrm>
            <a:off x="755375" y="2038222"/>
            <a:ext cx="5883964" cy="5170646"/>
          </a:xfrm>
          <a:prstGeom prst="rect">
            <a:avLst/>
          </a:prstGeom>
          <a:noFill/>
        </p:spPr>
        <p:txBody>
          <a:bodyPr wrap="square" rtlCol="0">
            <a:spAutoFit/>
          </a:bodyPr>
          <a:lstStyle/>
          <a:p>
            <a:pPr algn="just">
              <a:lnSpc>
                <a:spcPct val="150000"/>
              </a:lnSpc>
            </a:pPr>
            <a:r>
              <a:rPr lang="es-VE" sz="2800" b="1" dirty="0" smtClean="0"/>
              <a:t>El primer Taller de Metodología de Construcción de Indicadores </a:t>
            </a:r>
          </a:p>
          <a:p>
            <a:pPr algn="just">
              <a:lnSpc>
                <a:spcPct val="150000"/>
              </a:lnSpc>
            </a:pPr>
            <a:r>
              <a:rPr lang="es-VE" sz="2800" b="1" dirty="0" smtClean="0"/>
              <a:t>Ambientales  para Venezuela</a:t>
            </a:r>
          </a:p>
          <a:p>
            <a:pPr algn="just">
              <a:lnSpc>
                <a:spcPct val="150000"/>
              </a:lnSpc>
            </a:pPr>
            <a:endParaRPr lang="es-VE" sz="2800" b="1" dirty="0"/>
          </a:p>
          <a:p>
            <a:pPr algn="just">
              <a:lnSpc>
                <a:spcPct val="150000"/>
              </a:lnSpc>
            </a:pPr>
            <a:r>
              <a:rPr lang="es-VE" sz="2800" b="1" dirty="0" smtClean="0"/>
              <a:t>Caracas – Venezuela 2008</a:t>
            </a:r>
          </a:p>
          <a:p>
            <a:pPr algn="just">
              <a:lnSpc>
                <a:spcPct val="150000"/>
              </a:lnSpc>
            </a:pPr>
            <a:endParaRPr lang="es-VE" sz="2800" b="1" dirty="0"/>
          </a:p>
          <a:p>
            <a:pPr algn="just">
              <a:lnSpc>
                <a:spcPct val="150000"/>
              </a:lnSpc>
            </a:pPr>
            <a:endParaRPr lang="es-VE" sz="2800" dirty="0" smtClean="0"/>
          </a:p>
          <a:p>
            <a:endParaRPr lang="es-VE" dirty="0"/>
          </a:p>
          <a:p>
            <a:endParaRPr lang="es-VE" dirty="0"/>
          </a:p>
        </p:txBody>
      </p:sp>
      <p:sp>
        <p:nvSpPr>
          <p:cNvPr id="5" name="Rectángulo 4"/>
          <p:cNvSpPr/>
          <p:nvPr/>
        </p:nvSpPr>
        <p:spPr>
          <a:xfrm>
            <a:off x="1781779" y="478432"/>
            <a:ext cx="2260555" cy="816249"/>
          </a:xfrm>
          <a:prstGeom prst="rect">
            <a:avLst/>
          </a:prstGeom>
        </p:spPr>
        <p:txBody>
          <a:bodyPr wrap="none">
            <a:spAutoFit/>
          </a:bodyPr>
          <a:lstStyle/>
          <a:p>
            <a:pPr lvl="0" algn="just">
              <a:lnSpc>
                <a:spcPct val="150000"/>
              </a:lnSpc>
            </a:pPr>
            <a:r>
              <a:rPr lang="es-VE" sz="3600" b="1" dirty="0" smtClean="0">
                <a:solidFill>
                  <a:prstClr val="black"/>
                </a:solidFill>
              </a:rPr>
              <a:t>Año 2008</a:t>
            </a:r>
            <a:endParaRPr lang="es-VE" sz="3600" b="1" dirty="0">
              <a:solidFill>
                <a:prstClr val="black"/>
              </a:solidFill>
            </a:endParaRPr>
          </a:p>
        </p:txBody>
      </p:sp>
    </p:spTree>
    <p:extLst>
      <p:ext uri="{BB962C8B-B14F-4D97-AF65-F5344CB8AC3E}">
        <p14:creationId xmlns:p14="http://schemas.microsoft.com/office/powerpoint/2010/main" val="16163992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7216" t="2297"/>
          <a:stretch/>
        </p:blipFill>
        <p:spPr>
          <a:xfrm>
            <a:off x="4246308" y="265504"/>
            <a:ext cx="4275178" cy="3093641"/>
          </a:xfrm>
          <a:prstGeom prst="rect">
            <a:avLst/>
          </a:prstGeom>
        </p:spPr>
      </p:pic>
      <p:sp>
        <p:nvSpPr>
          <p:cNvPr id="4" name="CuadroTexto 3"/>
          <p:cNvSpPr txBox="1"/>
          <p:nvPr/>
        </p:nvSpPr>
        <p:spPr>
          <a:xfrm>
            <a:off x="8791511" y="1242108"/>
            <a:ext cx="3039414" cy="6370975"/>
          </a:xfrm>
          <a:prstGeom prst="rect">
            <a:avLst/>
          </a:prstGeom>
          <a:noFill/>
        </p:spPr>
        <p:txBody>
          <a:bodyPr wrap="square" rtlCol="0">
            <a:spAutoFit/>
          </a:bodyPr>
          <a:lstStyle/>
          <a:p>
            <a:pPr algn="just">
              <a:lnSpc>
                <a:spcPct val="150000"/>
              </a:lnSpc>
            </a:pPr>
            <a:r>
              <a:rPr lang="es-VE" sz="2400" b="1" dirty="0" smtClean="0"/>
              <a:t>Autoridades del Instituto Nacional de Estadística de Venezuela y Representantes de la División de Estadísticas Ambientales de la CEPAL</a:t>
            </a:r>
          </a:p>
          <a:p>
            <a:pPr algn="just">
              <a:lnSpc>
                <a:spcPct val="150000"/>
              </a:lnSpc>
            </a:pPr>
            <a:endParaRPr lang="es-VE" sz="2000" b="1" dirty="0"/>
          </a:p>
          <a:p>
            <a:endParaRPr lang="es-VE" dirty="0"/>
          </a:p>
          <a:p>
            <a:endParaRPr lang="es-VE" dirty="0" smtClean="0"/>
          </a:p>
          <a:p>
            <a:endParaRPr lang="es-VE" dirty="0"/>
          </a:p>
        </p:txBody>
      </p:sp>
      <p:pic>
        <p:nvPicPr>
          <p:cNvPr id="2" name="Imagen 1"/>
          <p:cNvPicPr>
            <a:picLocks noChangeAspect="1"/>
          </p:cNvPicPr>
          <p:nvPr/>
        </p:nvPicPr>
        <p:blipFill>
          <a:blip r:embed="rId3"/>
          <a:stretch>
            <a:fillRect/>
          </a:stretch>
        </p:blipFill>
        <p:spPr>
          <a:xfrm>
            <a:off x="2318197" y="3503054"/>
            <a:ext cx="4510629" cy="3009897"/>
          </a:xfrm>
          <a:prstGeom prst="rect">
            <a:avLst/>
          </a:prstGeom>
        </p:spPr>
      </p:pic>
      <p:sp>
        <p:nvSpPr>
          <p:cNvPr id="6" name="Rectángulo 5"/>
          <p:cNvSpPr/>
          <p:nvPr/>
        </p:nvSpPr>
        <p:spPr>
          <a:xfrm>
            <a:off x="1781779" y="478432"/>
            <a:ext cx="2260555" cy="816249"/>
          </a:xfrm>
          <a:prstGeom prst="rect">
            <a:avLst/>
          </a:prstGeom>
        </p:spPr>
        <p:txBody>
          <a:bodyPr wrap="none">
            <a:spAutoFit/>
          </a:bodyPr>
          <a:lstStyle/>
          <a:p>
            <a:pPr lvl="0" algn="just">
              <a:lnSpc>
                <a:spcPct val="150000"/>
              </a:lnSpc>
            </a:pPr>
            <a:r>
              <a:rPr lang="es-VE" sz="3600" b="1" dirty="0" smtClean="0">
                <a:solidFill>
                  <a:prstClr val="black"/>
                </a:solidFill>
              </a:rPr>
              <a:t>Año 2008</a:t>
            </a:r>
            <a:endParaRPr lang="es-VE" sz="3600" b="1" dirty="0">
              <a:solidFill>
                <a:prstClr val="black"/>
              </a:solidFill>
            </a:endParaRPr>
          </a:p>
        </p:txBody>
      </p:sp>
    </p:spTree>
    <p:extLst>
      <p:ext uri="{BB962C8B-B14F-4D97-AF65-F5344CB8AC3E}">
        <p14:creationId xmlns:p14="http://schemas.microsoft.com/office/powerpoint/2010/main" val="17783103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281991" y="173270"/>
            <a:ext cx="5125792" cy="2978430"/>
          </a:xfrm>
          <a:prstGeom prst="rect">
            <a:avLst/>
          </a:prstGeom>
        </p:spPr>
      </p:pic>
      <p:sp>
        <p:nvSpPr>
          <p:cNvPr id="3" name="CuadroTexto 2"/>
          <p:cNvSpPr txBox="1"/>
          <p:nvPr/>
        </p:nvSpPr>
        <p:spPr>
          <a:xfrm>
            <a:off x="6844887" y="3292349"/>
            <a:ext cx="4902138" cy="4031873"/>
          </a:xfrm>
          <a:prstGeom prst="rect">
            <a:avLst/>
          </a:prstGeom>
          <a:noFill/>
        </p:spPr>
        <p:txBody>
          <a:bodyPr wrap="square" rtlCol="0">
            <a:spAutoFit/>
          </a:bodyPr>
          <a:lstStyle/>
          <a:p>
            <a:pPr algn="just">
              <a:lnSpc>
                <a:spcPct val="150000"/>
              </a:lnSpc>
            </a:pPr>
            <a:r>
              <a:rPr lang="es-VE" sz="2400" b="1" dirty="0" smtClean="0"/>
              <a:t>Plenaria en el Taller, con la participación de 90  Funcionarios del Sistema Estadístico Nacional (SEN),  y la participación del Sistema de Naciones Unidas.</a:t>
            </a:r>
          </a:p>
          <a:p>
            <a:pPr algn="just"/>
            <a:endParaRPr lang="es-VE" sz="2000" dirty="0"/>
          </a:p>
          <a:p>
            <a:endParaRPr lang="es-VE" sz="2000" dirty="0"/>
          </a:p>
        </p:txBody>
      </p:sp>
      <p:pic>
        <p:nvPicPr>
          <p:cNvPr id="4" name="Imagen 3"/>
          <p:cNvPicPr>
            <a:picLocks noChangeAspect="1"/>
          </p:cNvPicPr>
          <p:nvPr/>
        </p:nvPicPr>
        <p:blipFill>
          <a:blip r:embed="rId3"/>
          <a:stretch>
            <a:fillRect/>
          </a:stretch>
        </p:blipFill>
        <p:spPr>
          <a:xfrm>
            <a:off x="1052988" y="3292349"/>
            <a:ext cx="5273664" cy="3295424"/>
          </a:xfrm>
          <a:prstGeom prst="rect">
            <a:avLst/>
          </a:prstGeom>
        </p:spPr>
      </p:pic>
      <p:sp>
        <p:nvSpPr>
          <p:cNvPr id="6" name="Rectángulo 5"/>
          <p:cNvSpPr/>
          <p:nvPr/>
        </p:nvSpPr>
        <p:spPr>
          <a:xfrm>
            <a:off x="1781779" y="478432"/>
            <a:ext cx="2260555" cy="816249"/>
          </a:xfrm>
          <a:prstGeom prst="rect">
            <a:avLst/>
          </a:prstGeom>
        </p:spPr>
        <p:txBody>
          <a:bodyPr wrap="none">
            <a:spAutoFit/>
          </a:bodyPr>
          <a:lstStyle/>
          <a:p>
            <a:pPr lvl="0" algn="just">
              <a:lnSpc>
                <a:spcPct val="150000"/>
              </a:lnSpc>
            </a:pPr>
            <a:r>
              <a:rPr lang="es-VE" sz="3600" b="1" dirty="0" smtClean="0">
                <a:solidFill>
                  <a:prstClr val="black"/>
                </a:solidFill>
              </a:rPr>
              <a:t>Año 2008</a:t>
            </a:r>
            <a:endParaRPr lang="es-VE" sz="3600" b="1" dirty="0">
              <a:solidFill>
                <a:prstClr val="black"/>
              </a:solidFill>
            </a:endParaRPr>
          </a:p>
        </p:txBody>
      </p:sp>
    </p:spTree>
    <p:extLst>
      <p:ext uri="{BB962C8B-B14F-4D97-AF65-F5344CB8AC3E}">
        <p14:creationId xmlns:p14="http://schemas.microsoft.com/office/powerpoint/2010/main" val="35299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54874" y="1599428"/>
            <a:ext cx="6248773" cy="4686579"/>
          </a:xfrm>
          <a:prstGeom prst="rect">
            <a:avLst/>
          </a:prstGeom>
        </p:spPr>
      </p:pic>
      <p:sp>
        <p:nvSpPr>
          <p:cNvPr id="4" name="CuadroTexto 3"/>
          <p:cNvSpPr txBox="1"/>
          <p:nvPr/>
        </p:nvSpPr>
        <p:spPr>
          <a:xfrm>
            <a:off x="8957536" y="1599428"/>
            <a:ext cx="2856777" cy="4970591"/>
          </a:xfrm>
          <a:prstGeom prst="rect">
            <a:avLst/>
          </a:prstGeom>
          <a:noFill/>
        </p:spPr>
        <p:txBody>
          <a:bodyPr wrap="square" rtlCol="0">
            <a:spAutoFit/>
          </a:bodyPr>
          <a:lstStyle/>
          <a:p>
            <a:pPr lvl="0" algn="just">
              <a:lnSpc>
                <a:spcPct val="150000"/>
              </a:lnSpc>
            </a:pPr>
            <a:r>
              <a:rPr lang="es-VE" sz="2200" b="1" dirty="0">
                <a:solidFill>
                  <a:prstClr val="black"/>
                </a:solidFill>
              </a:rPr>
              <a:t>Plenaria del </a:t>
            </a:r>
          </a:p>
          <a:p>
            <a:pPr lvl="0" algn="just">
              <a:lnSpc>
                <a:spcPct val="150000"/>
              </a:lnSpc>
            </a:pPr>
            <a:r>
              <a:rPr lang="es-VE" sz="2200" b="1" dirty="0">
                <a:solidFill>
                  <a:prstClr val="black"/>
                </a:solidFill>
              </a:rPr>
              <a:t>El primer Taller de Metodología de</a:t>
            </a:r>
          </a:p>
          <a:p>
            <a:pPr lvl="0" algn="just">
              <a:lnSpc>
                <a:spcPct val="150000"/>
              </a:lnSpc>
            </a:pPr>
            <a:r>
              <a:rPr lang="es-VE" sz="2200" b="1" dirty="0">
                <a:solidFill>
                  <a:prstClr val="black"/>
                </a:solidFill>
              </a:rPr>
              <a:t>Construcción de Indicadores </a:t>
            </a:r>
          </a:p>
          <a:p>
            <a:pPr lvl="0" algn="just">
              <a:lnSpc>
                <a:spcPct val="150000"/>
              </a:lnSpc>
            </a:pPr>
            <a:r>
              <a:rPr lang="es-VE" sz="2200" b="1" dirty="0">
                <a:solidFill>
                  <a:prstClr val="black"/>
                </a:solidFill>
              </a:rPr>
              <a:t>Ambientales  Para Venezuela</a:t>
            </a:r>
          </a:p>
          <a:p>
            <a:pPr lvl="0" algn="just">
              <a:lnSpc>
                <a:spcPct val="150000"/>
              </a:lnSpc>
            </a:pPr>
            <a:r>
              <a:rPr lang="es-VE" sz="2200" b="1" dirty="0">
                <a:solidFill>
                  <a:prstClr val="black"/>
                </a:solidFill>
              </a:rPr>
              <a:t>Caracas – Venezuela 2008</a:t>
            </a:r>
          </a:p>
          <a:p>
            <a:pPr lvl="0"/>
            <a:endParaRPr lang="es-VE" sz="2000" dirty="0">
              <a:solidFill>
                <a:prstClr val="black"/>
              </a:solidFill>
            </a:endParaRPr>
          </a:p>
        </p:txBody>
      </p:sp>
      <p:sp>
        <p:nvSpPr>
          <p:cNvPr id="5" name="Rectángulo 4"/>
          <p:cNvSpPr/>
          <p:nvPr/>
        </p:nvSpPr>
        <p:spPr>
          <a:xfrm>
            <a:off x="1781779" y="478432"/>
            <a:ext cx="2260555" cy="816249"/>
          </a:xfrm>
          <a:prstGeom prst="rect">
            <a:avLst/>
          </a:prstGeom>
        </p:spPr>
        <p:txBody>
          <a:bodyPr wrap="none">
            <a:spAutoFit/>
          </a:bodyPr>
          <a:lstStyle/>
          <a:p>
            <a:pPr lvl="0" algn="just">
              <a:lnSpc>
                <a:spcPct val="150000"/>
              </a:lnSpc>
            </a:pPr>
            <a:r>
              <a:rPr lang="es-VE" sz="3600" b="1" dirty="0" smtClean="0">
                <a:solidFill>
                  <a:prstClr val="black"/>
                </a:solidFill>
              </a:rPr>
              <a:t>Año 2008</a:t>
            </a:r>
            <a:endParaRPr lang="es-VE" sz="3600" b="1" dirty="0">
              <a:solidFill>
                <a:prstClr val="black"/>
              </a:solidFill>
            </a:endParaRPr>
          </a:p>
        </p:txBody>
      </p:sp>
    </p:spTree>
    <p:extLst>
      <p:ext uri="{BB962C8B-B14F-4D97-AF65-F5344CB8AC3E}">
        <p14:creationId xmlns:p14="http://schemas.microsoft.com/office/powerpoint/2010/main" val="3692309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3713872" y="350249"/>
            <a:ext cx="8126569" cy="4601457"/>
          </a:xfrm>
          <a:prstGeom prst="rect">
            <a:avLst/>
          </a:prstGeom>
        </p:spPr>
      </p:pic>
      <p:sp>
        <p:nvSpPr>
          <p:cNvPr id="5" name="CuadroTexto 4"/>
          <p:cNvSpPr txBox="1"/>
          <p:nvPr/>
        </p:nvSpPr>
        <p:spPr>
          <a:xfrm>
            <a:off x="3906495" y="5107516"/>
            <a:ext cx="7701567" cy="1631216"/>
          </a:xfrm>
          <a:prstGeom prst="rect">
            <a:avLst/>
          </a:prstGeom>
          <a:noFill/>
        </p:spPr>
        <p:txBody>
          <a:bodyPr wrap="square" rtlCol="0">
            <a:spAutoFit/>
          </a:bodyPr>
          <a:lstStyle/>
          <a:p>
            <a:pPr algn="ctr"/>
            <a:r>
              <a:rPr lang="es-VE" sz="2000" b="1" dirty="0"/>
              <a:t>El primer Taller de Metodología de</a:t>
            </a:r>
          </a:p>
          <a:p>
            <a:pPr algn="ctr"/>
            <a:r>
              <a:rPr lang="es-VE" sz="2000" b="1" dirty="0"/>
              <a:t>Construcción de Indicadores </a:t>
            </a:r>
          </a:p>
          <a:p>
            <a:pPr algn="ctr"/>
            <a:r>
              <a:rPr lang="es-VE" sz="2000" b="1" dirty="0"/>
              <a:t>Ambientales  para Venezuela</a:t>
            </a:r>
          </a:p>
          <a:p>
            <a:pPr algn="ctr"/>
            <a:endParaRPr lang="es-VE" sz="2000" b="1" dirty="0"/>
          </a:p>
          <a:p>
            <a:pPr algn="ctr"/>
            <a:r>
              <a:rPr lang="es-VE" sz="2000" b="1" dirty="0"/>
              <a:t>Caracas – Venezuela 2008</a:t>
            </a:r>
          </a:p>
        </p:txBody>
      </p:sp>
      <p:sp>
        <p:nvSpPr>
          <p:cNvPr id="6" name="Rectángulo 5"/>
          <p:cNvSpPr/>
          <p:nvPr/>
        </p:nvSpPr>
        <p:spPr>
          <a:xfrm>
            <a:off x="1675483" y="577823"/>
            <a:ext cx="1797287" cy="655308"/>
          </a:xfrm>
          <a:prstGeom prst="rect">
            <a:avLst/>
          </a:prstGeom>
        </p:spPr>
        <p:txBody>
          <a:bodyPr wrap="none">
            <a:spAutoFit/>
          </a:bodyPr>
          <a:lstStyle/>
          <a:p>
            <a:pPr lvl="0" algn="just">
              <a:lnSpc>
                <a:spcPct val="150000"/>
              </a:lnSpc>
            </a:pPr>
            <a:r>
              <a:rPr lang="es-VE" sz="2800" b="1" dirty="0" smtClean="0">
                <a:solidFill>
                  <a:prstClr val="black"/>
                </a:solidFill>
              </a:rPr>
              <a:t>Año 2008</a:t>
            </a:r>
            <a:endParaRPr lang="es-VE" sz="2800" b="1" dirty="0">
              <a:solidFill>
                <a:prstClr val="black"/>
              </a:solidFill>
            </a:endParaRPr>
          </a:p>
        </p:txBody>
      </p:sp>
    </p:spTree>
    <p:extLst>
      <p:ext uri="{BB962C8B-B14F-4D97-AF65-F5344CB8AC3E}">
        <p14:creationId xmlns:p14="http://schemas.microsoft.com/office/powerpoint/2010/main" val="26751715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5293" y="2309282"/>
            <a:ext cx="8911687" cy="1280890"/>
          </a:xfrm>
        </p:spPr>
        <p:txBody>
          <a:bodyPr>
            <a:noAutofit/>
          </a:bodyPr>
          <a:lstStyle/>
          <a:p>
            <a:pPr algn="ctr"/>
            <a:r>
              <a:rPr lang="es-VE" b="1" dirty="0" smtClean="0"/>
              <a:t>Sistema Nacional de Estadísticas Ambientales de Venezuela </a:t>
            </a:r>
            <a:r>
              <a:rPr lang="es-VE" b="1" dirty="0"/>
              <a:t>(SINEA</a:t>
            </a:r>
            <a:r>
              <a:rPr lang="es-VE" b="1" dirty="0" smtClean="0"/>
              <a:t>)</a:t>
            </a:r>
            <a:br>
              <a:rPr lang="es-VE" b="1" dirty="0" smtClean="0"/>
            </a:br>
            <a:r>
              <a:rPr lang="es-VE" b="1" dirty="0"/>
              <a:t/>
            </a:r>
            <a:br>
              <a:rPr lang="es-VE" b="1" dirty="0"/>
            </a:br>
            <a:r>
              <a:rPr lang="es-VE" b="1" dirty="0" smtClean="0"/>
              <a:t>Talleres Regionales</a:t>
            </a:r>
            <a:endParaRPr lang="es-VE" b="1" dirty="0"/>
          </a:p>
        </p:txBody>
      </p:sp>
      <p:sp>
        <p:nvSpPr>
          <p:cNvPr id="4" name="Rectángulo 3"/>
          <p:cNvSpPr/>
          <p:nvPr/>
        </p:nvSpPr>
        <p:spPr>
          <a:xfrm>
            <a:off x="1682385" y="478433"/>
            <a:ext cx="2260555" cy="816249"/>
          </a:xfrm>
          <a:prstGeom prst="rect">
            <a:avLst/>
          </a:prstGeom>
        </p:spPr>
        <p:txBody>
          <a:bodyPr wrap="none">
            <a:spAutoFit/>
          </a:bodyPr>
          <a:lstStyle/>
          <a:p>
            <a:pPr lvl="0" algn="just">
              <a:lnSpc>
                <a:spcPct val="150000"/>
              </a:lnSpc>
            </a:pPr>
            <a:r>
              <a:rPr lang="es-VE" sz="3600" b="1" dirty="0" smtClean="0">
                <a:solidFill>
                  <a:prstClr val="black"/>
                </a:solidFill>
              </a:rPr>
              <a:t>Año 2008</a:t>
            </a:r>
            <a:endParaRPr lang="es-VE" sz="3600" b="1" dirty="0">
              <a:solidFill>
                <a:prstClr val="black"/>
              </a:solidFill>
            </a:endParaRPr>
          </a:p>
        </p:txBody>
      </p:sp>
    </p:spTree>
    <p:extLst>
      <p:ext uri="{BB962C8B-B14F-4D97-AF65-F5344CB8AC3E}">
        <p14:creationId xmlns:p14="http://schemas.microsoft.com/office/powerpoint/2010/main" val="3027088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602997" y="894522"/>
            <a:ext cx="4632346" cy="5424614"/>
          </a:xfrm>
          <a:prstGeom prst="rect">
            <a:avLst/>
          </a:prstGeom>
        </p:spPr>
      </p:pic>
      <p:sp>
        <p:nvSpPr>
          <p:cNvPr id="3" name="CuadroTexto 2"/>
          <p:cNvSpPr txBox="1"/>
          <p:nvPr/>
        </p:nvSpPr>
        <p:spPr>
          <a:xfrm>
            <a:off x="8368750" y="1055347"/>
            <a:ext cx="3597964" cy="4801314"/>
          </a:xfrm>
          <a:prstGeom prst="rect">
            <a:avLst/>
          </a:prstGeom>
          <a:noFill/>
        </p:spPr>
        <p:txBody>
          <a:bodyPr wrap="square" rtlCol="0">
            <a:spAutoFit/>
          </a:bodyPr>
          <a:lstStyle/>
          <a:p>
            <a:pPr algn="just">
              <a:lnSpc>
                <a:spcPct val="150000"/>
              </a:lnSpc>
            </a:pPr>
            <a:r>
              <a:rPr lang="es-VE" sz="2200" b="1" dirty="0" smtClean="0"/>
              <a:t>1er  Taller Regional Metodología para la Construcción de Indicadores Ambientales para Venezuela 2008.</a:t>
            </a:r>
            <a:endParaRPr lang="es-VE" sz="2200" b="1" dirty="0"/>
          </a:p>
          <a:p>
            <a:pPr algn="just">
              <a:lnSpc>
                <a:spcPct val="150000"/>
              </a:lnSpc>
            </a:pPr>
            <a:endParaRPr lang="es-VE" sz="600" b="1" dirty="0"/>
          </a:p>
          <a:p>
            <a:pPr algn="just">
              <a:lnSpc>
                <a:spcPct val="150000"/>
              </a:lnSpc>
            </a:pPr>
            <a:r>
              <a:rPr lang="es-VE" sz="2200" b="1" dirty="0" smtClean="0"/>
              <a:t>Participación de los estados Carabobo, Aragua, Cojedes y Yaracuy.</a:t>
            </a:r>
          </a:p>
        </p:txBody>
      </p:sp>
      <p:sp>
        <p:nvSpPr>
          <p:cNvPr id="6" name="Rectángulo 5"/>
          <p:cNvSpPr/>
          <p:nvPr/>
        </p:nvSpPr>
        <p:spPr>
          <a:xfrm>
            <a:off x="1573274" y="507573"/>
            <a:ext cx="2029723" cy="735779"/>
          </a:xfrm>
          <a:prstGeom prst="rect">
            <a:avLst/>
          </a:prstGeom>
        </p:spPr>
        <p:txBody>
          <a:bodyPr wrap="none">
            <a:spAutoFit/>
          </a:bodyPr>
          <a:lstStyle/>
          <a:p>
            <a:pPr lvl="0" algn="just">
              <a:lnSpc>
                <a:spcPct val="150000"/>
              </a:lnSpc>
            </a:pPr>
            <a:r>
              <a:rPr lang="es-VE" sz="3200" b="1" dirty="0" smtClean="0">
                <a:solidFill>
                  <a:prstClr val="black"/>
                </a:solidFill>
              </a:rPr>
              <a:t>Año 2009</a:t>
            </a:r>
            <a:endParaRPr lang="es-VE" sz="3200" b="1" dirty="0">
              <a:solidFill>
                <a:prstClr val="black"/>
              </a:solidFill>
            </a:endParaRPr>
          </a:p>
        </p:txBody>
      </p:sp>
    </p:spTree>
    <p:extLst>
      <p:ext uri="{BB962C8B-B14F-4D97-AF65-F5344CB8AC3E}">
        <p14:creationId xmlns:p14="http://schemas.microsoft.com/office/powerpoint/2010/main" val="1224101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668872" y="420126"/>
            <a:ext cx="5470530" cy="3016184"/>
          </a:xfrm>
          <a:prstGeom prst="rect">
            <a:avLst/>
          </a:prstGeom>
        </p:spPr>
      </p:pic>
      <p:sp>
        <p:nvSpPr>
          <p:cNvPr id="3" name="CuadroTexto 2"/>
          <p:cNvSpPr txBox="1"/>
          <p:nvPr/>
        </p:nvSpPr>
        <p:spPr>
          <a:xfrm>
            <a:off x="1275847" y="3855640"/>
            <a:ext cx="5241702" cy="2308324"/>
          </a:xfrm>
          <a:prstGeom prst="rect">
            <a:avLst/>
          </a:prstGeom>
          <a:noFill/>
        </p:spPr>
        <p:txBody>
          <a:bodyPr wrap="square" rtlCol="0">
            <a:spAutoFit/>
          </a:bodyPr>
          <a:lstStyle/>
          <a:p>
            <a:r>
              <a:rPr lang="es-VE" sz="2400" b="1" dirty="0" smtClean="0"/>
              <a:t>Trabajo en equipo en el </a:t>
            </a:r>
          </a:p>
          <a:p>
            <a:r>
              <a:rPr lang="es-VE" sz="2400" b="1" dirty="0" smtClean="0"/>
              <a:t>1er Taller Regional</a:t>
            </a:r>
          </a:p>
          <a:p>
            <a:r>
              <a:rPr lang="es-VE" sz="2400" b="1" dirty="0" smtClean="0"/>
              <a:t>con la participación de los estados centrales del país (Carabobo, Aragua, Cojedes)</a:t>
            </a:r>
          </a:p>
          <a:p>
            <a:pPr algn="ctr"/>
            <a:endParaRPr lang="es-VE" sz="2400" b="1" dirty="0"/>
          </a:p>
        </p:txBody>
      </p:sp>
      <p:pic>
        <p:nvPicPr>
          <p:cNvPr id="4" name="Imagen 3"/>
          <p:cNvPicPr>
            <a:picLocks noChangeAspect="1"/>
          </p:cNvPicPr>
          <p:nvPr/>
        </p:nvPicPr>
        <p:blipFill>
          <a:blip r:embed="rId3"/>
          <a:stretch>
            <a:fillRect/>
          </a:stretch>
        </p:blipFill>
        <p:spPr>
          <a:xfrm>
            <a:off x="6727676" y="3589848"/>
            <a:ext cx="5291316" cy="2731439"/>
          </a:xfrm>
          <a:prstGeom prst="rect">
            <a:avLst/>
          </a:prstGeom>
        </p:spPr>
      </p:pic>
      <p:sp>
        <p:nvSpPr>
          <p:cNvPr id="5" name="CuadroTexto 4"/>
          <p:cNvSpPr txBox="1"/>
          <p:nvPr/>
        </p:nvSpPr>
        <p:spPr>
          <a:xfrm>
            <a:off x="1686293" y="620310"/>
            <a:ext cx="2289359" cy="584775"/>
          </a:xfrm>
          <a:prstGeom prst="rect">
            <a:avLst/>
          </a:prstGeom>
          <a:noFill/>
        </p:spPr>
        <p:txBody>
          <a:bodyPr wrap="square" rtlCol="0">
            <a:spAutoFit/>
          </a:bodyPr>
          <a:lstStyle/>
          <a:p>
            <a:r>
              <a:rPr lang="es-VE" sz="3200" b="1" dirty="0" smtClean="0"/>
              <a:t>Año 2009</a:t>
            </a:r>
            <a:endParaRPr lang="es-VE" sz="3200" b="1" dirty="0"/>
          </a:p>
        </p:txBody>
      </p:sp>
    </p:spTree>
    <p:extLst>
      <p:ext uri="{BB962C8B-B14F-4D97-AF65-F5344CB8AC3E}">
        <p14:creationId xmlns:p14="http://schemas.microsoft.com/office/powerpoint/2010/main" val="2112381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2251281" y="2627605"/>
            <a:ext cx="8915399" cy="1468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VE" b="1" dirty="0" smtClean="0">
                <a:effectLst>
                  <a:outerShdw blurRad="38100" dist="38100" dir="2700000" algn="tl">
                    <a:srgbClr val="000000">
                      <a:alpha val="43137"/>
                    </a:srgbClr>
                  </a:outerShdw>
                </a:effectLst>
              </a:rPr>
              <a:t>I </a:t>
            </a:r>
            <a:r>
              <a:rPr lang="es-VE" b="1" dirty="0" smtClean="0">
                <a:effectLst>
                  <a:outerShdw blurRad="38100" dist="38100" dir="2700000" algn="tl">
                    <a:srgbClr val="000000">
                      <a:alpha val="43137"/>
                    </a:srgbClr>
                  </a:outerShdw>
                </a:effectLst>
              </a:rPr>
              <a:t>Etapa</a:t>
            </a:r>
            <a:endParaRPr lang="es-MX" dirty="0"/>
          </a:p>
        </p:txBody>
      </p:sp>
      <p:sp>
        <p:nvSpPr>
          <p:cNvPr id="7" name="Marcador de texto 2"/>
          <p:cNvSpPr txBox="1">
            <a:spLocks/>
          </p:cNvSpPr>
          <p:nvPr/>
        </p:nvSpPr>
        <p:spPr>
          <a:xfrm>
            <a:off x="2251281" y="4096405"/>
            <a:ext cx="8915399" cy="2155054"/>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s-VE" sz="3800" b="1" dirty="0"/>
              <a:t>Antecedentes para la conformación de un </a:t>
            </a:r>
            <a:br>
              <a:rPr lang="es-VE" sz="3800" b="1" dirty="0"/>
            </a:br>
            <a:r>
              <a:rPr lang="es-VE" sz="3800" b="1" dirty="0"/>
              <a:t>Sistema Nacional de Estadísticas</a:t>
            </a:r>
            <a:br>
              <a:rPr lang="es-VE" sz="3800" b="1" dirty="0"/>
            </a:br>
            <a:r>
              <a:rPr lang="es-VE" sz="3800" b="1" dirty="0"/>
              <a:t>Ambientales (SINEA)</a:t>
            </a:r>
            <a:endParaRPr lang="es-MX" sz="3800"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1041" y="195729"/>
            <a:ext cx="2543735" cy="1695823"/>
          </a:xfrm>
          <a:prstGeom prst="rect">
            <a:avLst/>
          </a:prstGeom>
        </p:spPr>
      </p:pic>
    </p:spTree>
    <p:extLst>
      <p:ext uri="{BB962C8B-B14F-4D97-AF65-F5344CB8AC3E}">
        <p14:creationId xmlns:p14="http://schemas.microsoft.com/office/powerpoint/2010/main" val="2512422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723" y="1554564"/>
            <a:ext cx="6659872" cy="4994905"/>
          </a:xfrm>
          <a:prstGeom prst="rect">
            <a:avLst/>
          </a:prstGeom>
        </p:spPr>
      </p:pic>
      <p:sp>
        <p:nvSpPr>
          <p:cNvPr id="5" name="CuadroTexto 4"/>
          <p:cNvSpPr txBox="1"/>
          <p:nvPr/>
        </p:nvSpPr>
        <p:spPr>
          <a:xfrm>
            <a:off x="8432583" y="2261173"/>
            <a:ext cx="3176322" cy="3581686"/>
          </a:xfrm>
          <a:prstGeom prst="rect">
            <a:avLst/>
          </a:prstGeom>
          <a:noFill/>
        </p:spPr>
        <p:txBody>
          <a:bodyPr wrap="square" rtlCol="0">
            <a:spAutoFit/>
          </a:bodyPr>
          <a:lstStyle/>
          <a:p>
            <a:pPr algn="just">
              <a:lnSpc>
                <a:spcPct val="150000"/>
              </a:lnSpc>
            </a:pPr>
            <a:r>
              <a:rPr lang="es-VE" sz="2200" b="1" dirty="0" smtClean="0"/>
              <a:t>Curso taller de indicadores Ambientales en el estado Mérida, con la participación de mas de 50 funcionaros del SEN estatal .</a:t>
            </a:r>
            <a:endParaRPr lang="es-VE" sz="2200" b="1" dirty="0"/>
          </a:p>
        </p:txBody>
      </p:sp>
      <p:sp>
        <p:nvSpPr>
          <p:cNvPr id="7" name="CuadroTexto 6"/>
          <p:cNvSpPr txBox="1"/>
          <p:nvPr/>
        </p:nvSpPr>
        <p:spPr>
          <a:xfrm>
            <a:off x="1686293" y="620310"/>
            <a:ext cx="2289359" cy="584775"/>
          </a:xfrm>
          <a:prstGeom prst="rect">
            <a:avLst/>
          </a:prstGeom>
          <a:noFill/>
        </p:spPr>
        <p:txBody>
          <a:bodyPr wrap="square" rtlCol="0">
            <a:spAutoFit/>
          </a:bodyPr>
          <a:lstStyle/>
          <a:p>
            <a:r>
              <a:rPr lang="es-VE" sz="3200" b="1" dirty="0" smtClean="0"/>
              <a:t>Año 2009</a:t>
            </a:r>
            <a:endParaRPr lang="es-VE" sz="3200" b="1" dirty="0"/>
          </a:p>
        </p:txBody>
      </p:sp>
    </p:spTree>
    <p:extLst>
      <p:ext uri="{BB962C8B-B14F-4D97-AF65-F5344CB8AC3E}">
        <p14:creationId xmlns:p14="http://schemas.microsoft.com/office/powerpoint/2010/main" val="4017039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8395" y="2371997"/>
            <a:ext cx="3505153" cy="3154160"/>
          </a:xfrm>
        </p:spPr>
        <p:txBody>
          <a:bodyPr>
            <a:noAutofit/>
          </a:bodyPr>
          <a:lstStyle/>
          <a:p>
            <a:pPr>
              <a:lnSpc>
                <a:spcPct val="150000"/>
              </a:lnSpc>
            </a:pPr>
            <a:r>
              <a:rPr lang="es-VE" sz="2400" b="1" dirty="0" smtClean="0"/>
              <a:t>Curso Taller en el estado Táchira, con la asistencia de 40 Funcionarios del </a:t>
            </a:r>
            <a:br>
              <a:rPr lang="es-VE" sz="2400" b="1" dirty="0" smtClean="0"/>
            </a:br>
            <a:r>
              <a:rPr lang="es-VE" sz="2400" b="1" dirty="0" smtClean="0"/>
              <a:t>Sistema estadístico Nacional (SEN</a:t>
            </a:r>
            <a:r>
              <a:rPr lang="es-VE" sz="2400" b="1" dirty="0"/>
              <a:t>)</a:t>
            </a:r>
            <a:endParaRPr lang="es-VE" sz="24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921" y="495473"/>
            <a:ext cx="4043968" cy="3032976"/>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2078" y="3759441"/>
            <a:ext cx="3700529" cy="2775397"/>
          </a:xfrm>
          <a:prstGeom prst="rect">
            <a:avLst/>
          </a:prstGeom>
        </p:spPr>
      </p:pic>
      <p:sp>
        <p:nvSpPr>
          <p:cNvPr id="6" name="CuadroTexto 5"/>
          <p:cNvSpPr txBox="1"/>
          <p:nvPr/>
        </p:nvSpPr>
        <p:spPr>
          <a:xfrm>
            <a:off x="1686293" y="620310"/>
            <a:ext cx="2289359" cy="584775"/>
          </a:xfrm>
          <a:prstGeom prst="rect">
            <a:avLst/>
          </a:prstGeom>
          <a:noFill/>
        </p:spPr>
        <p:txBody>
          <a:bodyPr wrap="square" rtlCol="0">
            <a:spAutoFit/>
          </a:bodyPr>
          <a:lstStyle/>
          <a:p>
            <a:r>
              <a:rPr lang="es-VE" sz="3200" b="1" dirty="0" smtClean="0"/>
              <a:t>Año 2009</a:t>
            </a:r>
            <a:endParaRPr lang="es-VE" sz="3200" b="1" dirty="0"/>
          </a:p>
        </p:txBody>
      </p:sp>
    </p:spTree>
    <p:extLst>
      <p:ext uri="{BB962C8B-B14F-4D97-AF65-F5344CB8AC3E}">
        <p14:creationId xmlns:p14="http://schemas.microsoft.com/office/powerpoint/2010/main" val="26374004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63269" y="553135"/>
            <a:ext cx="8911687" cy="1280890"/>
          </a:xfrm>
        </p:spPr>
        <p:txBody>
          <a:bodyPr>
            <a:noAutofit/>
          </a:bodyPr>
          <a:lstStyle/>
          <a:p>
            <a:pPr algn="just">
              <a:lnSpc>
                <a:spcPct val="150000"/>
              </a:lnSpc>
            </a:pPr>
            <a:r>
              <a:rPr lang="es-VE" sz="1600" dirty="0"/>
              <a:t/>
            </a:r>
            <a:br>
              <a:rPr lang="es-VE" sz="1600" dirty="0"/>
            </a:br>
            <a:r>
              <a:rPr lang="es-VE" sz="1800" b="1" dirty="0"/>
              <a:t>Primera Publicación de la Gerencia de Estadísticas Ambientales: Indicadores Ambientales  </a:t>
            </a:r>
            <a:r>
              <a:rPr lang="es-VE" sz="1800" b="1" dirty="0" smtClean="0"/>
              <a:t>2010.</a:t>
            </a:r>
            <a:r>
              <a:rPr lang="es-VE" sz="1800" dirty="0" smtClean="0"/>
              <a:t> </a:t>
            </a:r>
            <a:r>
              <a:rPr lang="es-VE" sz="1800" dirty="0"/>
              <a:t>Esta publicación da razón </a:t>
            </a:r>
            <a:r>
              <a:rPr lang="es-VE" sz="1800" dirty="0" smtClean="0"/>
              <a:t> de los principales </a:t>
            </a:r>
            <a:r>
              <a:rPr lang="es-VE" sz="1800" dirty="0"/>
              <a:t>indicadores ambientales estructurados por áreas temáticas, realizados con la información oficial proveniente del sistema estadístico Nacional</a:t>
            </a:r>
          </a:p>
        </p:txBody>
      </p:sp>
      <p:sp>
        <p:nvSpPr>
          <p:cNvPr id="3" name="Marcador de contenido 2"/>
          <p:cNvSpPr>
            <a:spLocks noGrp="1"/>
          </p:cNvSpPr>
          <p:nvPr>
            <p:ph idx="1"/>
          </p:nvPr>
        </p:nvSpPr>
        <p:spPr>
          <a:xfrm>
            <a:off x="1661375" y="2133600"/>
            <a:ext cx="9843237" cy="3777622"/>
          </a:xfrm>
        </p:spPr>
        <p:txBody>
          <a:bodyPr>
            <a:noAutofit/>
          </a:bodyPr>
          <a:lstStyle/>
          <a:p>
            <a:pPr algn="just">
              <a:lnSpc>
                <a:spcPct val="150000"/>
              </a:lnSpc>
            </a:pPr>
            <a:endParaRPr lang="es-VE" dirty="0" smtClean="0"/>
          </a:p>
          <a:p>
            <a:pPr algn="just">
              <a:lnSpc>
                <a:spcPct val="150000"/>
              </a:lnSpc>
            </a:pPr>
            <a:r>
              <a:rPr lang="es-VE" dirty="0" smtClean="0"/>
              <a:t>Se </a:t>
            </a:r>
            <a:r>
              <a:rPr lang="es-VE" dirty="0"/>
              <a:t>cumple una etapa de suma importancia </a:t>
            </a:r>
            <a:r>
              <a:rPr lang="es-VE" dirty="0" smtClean="0"/>
              <a:t>para </a:t>
            </a:r>
            <a:r>
              <a:rPr lang="es-VE" dirty="0"/>
              <a:t>Venezuela en el desarrollo de las estadísticas e indicadores ambientales, </a:t>
            </a:r>
            <a:r>
              <a:rPr lang="es-VE" dirty="0" smtClean="0"/>
              <a:t>dado </a:t>
            </a:r>
            <a:r>
              <a:rPr lang="es-VE" dirty="0"/>
              <a:t>que se utilizó el enfoque metodológico de la </a:t>
            </a:r>
            <a:r>
              <a:rPr lang="es-VE" b="1" dirty="0"/>
              <a:t>Comisión Económica para América Latina y el Caribe (CEPAL), </a:t>
            </a:r>
            <a:r>
              <a:rPr lang="es-VE" dirty="0"/>
              <a:t>en el caso específico por </a:t>
            </a:r>
            <a:r>
              <a:rPr lang="es-VE" dirty="0" smtClean="0"/>
              <a:t>temática. </a:t>
            </a:r>
            <a:endParaRPr lang="es-VE" dirty="0" smtClean="0"/>
          </a:p>
          <a:p>
            <a:pPr algn="just">
              <a:lnSpc>
                <a:spcPct val="150000"/>
              </a:lnSpc>
            </a:pPr>
            <a:r>
              <a:rPr lang="es-VE" dirty="0" smtClean="0"/>
              <a:t>La </a:t>
            </a:r>
            <a:r>
              <a:rPr lang="es-VE" dirty="0"/>
              <a:t>formulación se realizó desde la perspectiva de  seis (6) áreas temáticas, de importancia como son: Atmósfera, Bosque, Diversidad Biológica, Energía y Transporte, Gestión Ambiental y Residuos y Desechos </a:t>
            </a:r>
            <a:r>
              <a:rPr lang="es-VE" dirty="0" smtClean="0"/>
              <a:t>Sólidos.</a:t>
            </a:r>
            <a:endParaRPr lang="es-VE" dirty="0" smtClean="0"/>
          </a:p>
          <a:p>
            <a:pPr algn="just">
              <a:lnSpc>
                <a:spcPct val="150000"/>
              </a:lnSpc>
            </a:pPr>
            <a:r>
              <a:rPr lang="es-VE" dirty="0" smtClean="0"/>
              <a:t>Para  </a:t>
            </a:r>
            <a:r>
              <a:rPr lang="es-VE" dirty="0"/>
              <a:t>brindar una herramienta de consulta y guía para observar las tendencias y desafíos de los problemas </a:t>
            </a:r>
            <a:r>
              <a:rPr lang="es-VE" dirty="0" smtClean="0"/>
              <a:t>ambientales.</a:t>
            </a:r>
            <a:endParaRPr lang="es-VE" dirty="0"/>
          </a:p>
        </p:txBody>
      </p:sp>
      <p:sp>
        <p:nvSpPr>
          <p:cNvPr id="4" name="CuadroTexto 3"/>
          <p:cNvSpPr txBox="1"/>
          <p:nvPr/>
        </p:nvSpPr>
        <p:spPr>
          <a:xfrm>
            <a:off x="1828799" y="218683"/>
            <a:ext cx="2823883" cy="641930"/>
          </a:xfrm>
          <a:prstGeom prst="rect">
            <a:avLst/>
          </a:prstGeom>
          <a:noFill/>
        </p:spPr>
        <p:txBody>
          <a:bodyPr wrap="square" rtlCol="0">
            <a:spAutoFit/>
          </a:bodyPr>
          <a:lstStyle/>
          <a:p>
            <a:r>
              <a:rPr lang="es-VE" sz="3600" b="1" dirty="0"/>
              <a:t>Año  2010 </a:t>
            </a:r>
          </a:p>
        </p:txBody>
      </p:sp>
    </p:spTree>
    <p:extLst>
      <p:ext uri="{BB962C8B-B14F-4D97-AF65-F5344CB8AC3E}">
        <p14:creationId xmlns:p14="http://schemas.microsoft.com/office/powerpoint/2010/main" val="2492170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59975" y="3019195"/>
            <a:ext cx="7225048" cy="387798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s-VE" sz="2200" dirty="0" smtClean="0"/>
              <a:t>Encuesta de residuos sólidos </a:t>
            </a:r>
          </a:p>
          <a:p>
            <a:pPr>
              <a:lnSpc>
                <a:spcPct val="150000"/>
              </a:lnSpc>
            </a:pPr>
            <a:endParaRPr lang="es-VE" sz="1200" dirty="0" smtClean="0"/>
          </a:p>
          <a:p>
            <a:pPr marL="285750" indent="-285750">
              <a:lnSpc>
                <a:spcPct val="150000"/>
              </a:lnSpc>
              <a:buFont typeface="Wingdings" panose="05000000000000000000" pitchFamily="2" charset="2"/>
              <a:buChar char="Ø"/>
            </a:pPr>
            <a:r>
              <a:rPr lang="es-VE" sz="2200" dirty="0" smtClean="0"/>
              <a:t>Encuesta de recursos hídricos   </a:t>
            </a:r>
          </a:p>
          <a:p>
            <a:pPr marL="285750" indent="-285750">
              <a:lnSpc>
                <a:spcPct val="150000"/>
              </a:lnSpc>
              <a:buFont typeface="Wingdings" panose="05000000000000000000" pitchFamily="2" charset="2"/>
              <a:buChar char="Ø"/>
            </a:pPr>
            <a:endParaRPr lang="es-VE" sz="1200" dirty="0" smtClean="0"/>
          </a:p>
          <a:p>
            <a:pPr marL="285750" indent="-285750">
              <a:lnSpc>
                <a:spcPct val="150000"/>
              </a:lnSpc>
              <a:buFont typeface="Wingdings" panose="05000000000000000000" pitchFamily="2" charset="2"/>
              <a:buChar char="Ø"/>
            </a:pPr>
            <a:r>
              <a:rPr lang="es-VE" sz="2200" dirty="0" smtClean="0"/>
              <a:t>Índice de calidad ambiental   </a:t>
            </a:r>
          </a:p>
          <a:p>
            <a:pPr marL="285750" indent="-285750">
              <a:lnSpc>
                <a:spcPct val="150000"/>
              </a:lnSpc>
              <a:buFont typeface="Wingdings" panose="05000000000000000000" pitchFamily="2" charset="2"/>
              <a:buChar char="Ø"/>
            </a:pPr>
            <a:endParaRPr lang="es-VE" sz="1200" dirty="0" smtClean="0"/>
          </a:p>
          <a:p>
            <a:pPr marL="285750" indent="-285750">
              <a:lnSpc>
                <a:spcPct val="150000"/>
              </a:lnSpc>
              <a:buFont typeface="Wingdings" panose="05000000000000000000" pitchFamily="2" charset="2"/>
              <a:buChar char="Ø"/>
            </a:pPr>
            <a:r>
              <a:rPr lang="es-VE" sz="2200" dirty="0" smtClean="0"/>
              <a:t>Subcomité de estadísticas forestales </a:t>
            </a:r>
          </a:p>
          <a:p>
            <a:pPr marL="285750" indent="-285750">
              <a:lnSpc>
                <a:spcPct val="150000"/>
              </a:lnSpc>
              <a:buFont typeface="Wingdings" panose="05000000000000000000" pitchFamily="2" charset="2"/>
              <a:buChar char="Ø"/>
            </a:pPr>
            <a:endParaRPr lang="es-VE" sz="2000" dirty="0"/>
          </a:p>
          <a:p>
            <a:pPr>
              <a:lnSpc>
                <a:spcPct val="150000"/>
              </a:lnSpc>
            </a:pPr>
            <a:r>
              <a:rPr lang="es-VE" sz="2000" dirty="0" smtClean="0"/>
              <a:t>.</a:t>
            </a:r>
            <a:endParaRPr lang="es-VE" sz="2000" dirty="0"/>
          </a:p>
        </p:txBody>
      </p:sp>
      <p:sp>
        <p:nvSpPr>
          <p:cNvPr id="5" name="CuadroTexto 4"/>
          <p:cNvSpPr txBox="1"/>
          <p:nvPr/>
        </p:nvSpPr>
        <p:spPr>
          <a:xfrm>
            <a:off x="1659975" y="1581578"/>
            <a:ext cx="8757634" cy="1128899"/>
          </a:xfrm>
          <a:prstGeom prst="rect">
            <a:avLst/>
          </a:prstGeom>
          <a:noFill/>
        </p:spPr>
        <p:txBody>
          <a:bodyPr wrap="square" rtlCol="0">
            <a:spAutoFit/>
          </a:bodyPr>
          <a:lstStyle/>
          <a:p>
            <a:pPr algn="ctr">
              <a:lnSpc>
                <a:spcPct val="150000"/>
              </a:lnSpc>
            </a:pPr>
            <a:r>
              <a:rPr lang="es-VE" sz="2400" b="1" dirty="0" smtClean="0"/>
              <a:t>Paralelamente se fueron incorporando al </a:t>
            </a:r>
          </a:p>
          <a:p>
            <a:pPr algn="ctr">
              <a:lnSpc>
                <a:spcPct val="150000"/>
              </a:lnSpc>
            </a:pPr>
            <a:r>
              <a:rPr lang="es-VE" sz="2400" b="1" dirty="0" smtClean="0"/>
              <a:t>Sistema Estadístico Nacional las siguientes encuestas</a:t>
            </a:r>
            <a:endParaRPr lang="es-VE" sz="2400" b="1" dirty="0"/>
          </a:p>
        </p:txBody>
      </p:sp>
      <p:sp>
        <p:nvSpPr>
          <p:cNvPr id="6" name="Título 1"/>
          <p:cNvSpPr>
            <a:spLocks noGrp="1"/>
          </p:cNvSpPr>
          <p:nvPr>
            <p:ph type="title"/>
          </p:nvPr>
        </p:nvSpPr>
        <p:spPr>
          <a:xfrm>
            <a:off x="1700011" y="666224"/>
            <a:ext cx="8911687" cy="784887"/>
          </a:xfrm>
        </p:spPr>
        <p:txBody>
          <a:bodyPr>
            <a:normAutofit/>
          </a:bodyPr>
          <a:lstStyle/>
          <a:p>
            <a:r>
              <a:rPr lang="es-MX" sz="3400" b="1" dirty="0" smtClean="0"/>
              <a:t>Nuevos programas en el SEN</a:t>
            </a:r>
            <a:endParaRPr lang="es-MX" sz="3400" b="1" dirty="0"/>
          </a:p>
        </p:txBody>
      </p:sp>
    </p:spTree>
    <p:extLst>
      <p:ext uri="{BB962C8B-B14F-4D97-AF65-F5344CB8AC3E}">
        <p14:creationId xmlns:p14="http://schemas.microsoft.com/office/powerpoint/2010/main" val="464829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2251281" y="2627605"/>
            <a:ext cx="8915399" cy="1468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VE" b="1" dirty="0" smtClean="0">
                <a:effectLst>
                  <a:outerShdw blurRad="38100" dist="38100" dir="2700000" algn="tl">
                    <a:srgbClr val="000000">
                      <a:alpha val="43137"/>
                    </a:srgbClr>
                  </a:outerShdw>
                </a:effectLst>
              </a:rPr>
              <a:t>II Etapa</a:t>
            </a:r>
            <a:endParaRPr lang="es-MX" dirty="0"/>
          </a:p>
        </p:txBody>
      </p:sp>
      <p:sp>
        <p:nvSpPr>
          <p:cNvPr id="7" name="Marcador de texto 2"/>
          <p:cNvSpPr txBox="1">
            <a:spLocks/>
          </p:cNvSpPr>
          <p:nvPr/>
        </p:nvSpPr>
        <p:spPr>
          <a:xfrm>
            <a:off x="2251281" y="4096405"/>
            <a:ext cx="8915399" cy="2155054"/>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s-VE" sz="3800" b="1" dirty="0"/>
              <a:t>Etapa </a:t>
            </a:r>
            <a:br>
              <a:rPr lang="es-VE" sz="3800" b="1" dirty="0"/>
            </a:br>
            <a:r>
              <a:rPr lang="es-VE" sz="3800" b="1" dirty="0"/>
              <a:t>Consolidación de las Estadísticas Ambientales</a:t>
            </a:r>
            <a:br>
              <a:rPr lang="es-VE" sz="3800" b="1" dirty="0"/>
            </a:br>
            <a:r>
              <a:rPr lang="es-VE" sz="3800" b="1" dirty="0"/>
              <a:t>Venezuela</a:t>
            </a:r>
            <a:endParaRPr lang="es-MX" sz="3800"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1041" y="195729"/>
            <a:ext cx="2543735" cy="1695823"/>
          </a:xfrm>
          <a:prstGeom prst="rect">
            <a:avLst/>
          </a:prstGeom>
        </p:spPr>
      </p:pic>
    </p:spTree>
    <p:extLst>
      <p:ext uri="{BB962C8B-B14F-4D97-AF65-F5344CB8AC3E}">
        <p14:creationId xmlns:p14="http://schemas.microsoft.com/office/powerpoint/2010/main" val="19148855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7005247" y="2784581"/>
            <a:ext cx="4027188" cy="1384995"/>
          </a:xfrm>
          <a:prstGeom prst="rect">
            <a:avLst/>
          </a:prstGeom>
          <a:noFill/>
        </p:spPr>
        <p:txBody>
          <a:bodyPr wrap="square" rtlCol="0">
            <a:spAutoFit/>
          </a:bodyPr>
          <a:lstStyle/>
          <a:p>
            <a:r>
              <a:rPr lang="es-VE" sz="4200" b="1" dirty="0" smtClean="0"/>
              <a:t>Entorno Institucional</a:t>
            </a:r>
            <a:endParaRPr lang="es-VE" sz="4200" b="1" dirty="0"/>
          </a:p>
        </p:txBody>
      </p:sp>
      <p:pic>
        <p:nvPicPr>
          <p:cNvPr id="2" name="Imagen 1"/>
          <p:cNvPicPr>
            <a:picLocks noChangeAspect="1"/>
          </p:cNvPicPr>
          <p:nvPr/>
        </p:nvPicPr>
        <p:blipFill>
          <a:blip r:embed="rId2"/>
          <a:stretch>
            <a:fillRect/>
          </a:stretch>
        </p:blipFill>
        <p:spPr>
          <a:xfrm>
            <a:off x="1553818" y="2276929"/>
            <a:ext cx="5029200" cy="2400300"/>
          </a:xfrm>
          <a:prstGeom prst="rect">
            <a:avLst/>
          </a:prstGeom>
        </p:spPr>
      </p:pic>
    </p:spTree>
    <p:extLst>
      <p:ext uri="{BB962C8B-B14F-4D97-AF65-F5344CB8AC3E}">
        <p14:creationId xmlns:p14="http://schemas.microsoft.com/office/powerpoint/2010/main" val="1208369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166730" y="987512"/>
            <a:ext cx="8428540" cy="5558280"/>
          </a:xfrm>
          <a:prstGeom prst="rect">
            <a:avLst/>
          </a:prstGeom>
        </p:spPr>
      </p:pic>
      <p:sp>
        <p:nvSpPr>
          <p:cNvPr id="6" name="CuadroTexto 5"/>
          <p:cNvSpPr txBox="1"/>
          <p:nvPr/>
        </p:nvSpPr>
        <p:spPr>
          <a:xfrm flipH="1">
            <a:off x="2712426" y="232813"/>
            <a:ext cx="6912797" cy="615553"/>
          </a:xfrm>
          <a:prstGeom prst="rect">
            <a:avLst/>
          </a:prstGeom>
          <a:noFill/>
        </p:spPr>
        <p:txBody>
          <a:bodyPr wrap="square" rtlCol="0">
            <a:spAutoFit/>
          </a:bodyPr>
          <a:lstStyle/>
          <a:p>
            <a:pPr algn="ctr"/>
            <a:r>
              <a:rPr lang="es-VE" sz="3400" b="1" dirty="0" smtClean="0"/>
              <a:t>El  Sistema Estadístico Nacional</a:t>
            </a:r>
            <a:endParaRPr lang="es-VE" sz="3400" b="1" dirty="0"/>
          </a:p>
        </p:txBody>
      </p:sp>
      <p:sp>
        <p:nvSpPr>
          <p:cNvPr id="7" name="CuadroTexto 6"/>
          <p:cNvSpPr txBox="1"/>
          <p:nvPr/>
        </p:nvSpPr>
        <p:spPr>
          <a:xfrm>
            <a:off x="7129895" y="6545792"/>
            <a:ext cx="4881966" cy="276999"/>
          </a:xfrm>
          <a:prstGeom prst="rect">
            <a:avLst/>
          </a:prstGeom>
          <a:noFill/>
        </p:spPr>
        <p:txBody>
          <a:bodyPr wrap="square" rtlCol="0">
            <a:spAutoFit/>
          </a:bodyPr>
          <a:lstStyle/>
          <a:p>
            <a:r>
              <a:rPr lang="es-VE" sz="1200" dirty="0" smtClean="0"/>
              <a:t>Fuente: Instituto Nacional de Estadística</a:t>
            </a:r>
            <a:endParaRPr lang="es-VE" sz="1200" dirty="0"/>
          </a:p>
        </p:txBody>
      </p:sp>
    </p:spTree>
    <p:extLst>
      <p:ext uri="{BB962C8B-B14F-4D97-AF65-F5344CB8AC3E}">
        <p14:creationId xmlns:p14="http://schemas.microsoft.com/office/powerpoint/2010/main" val="7866776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8532" y="608645"/>
            <a:ext cx="8911687" cy="1280890"/>
          </a:xfrm>
        </p:spPr>
        <p:txBody>
          <a:bodyPr>
            <a:normAutofit/>
          </a:bodyPr>
          <a:lstStyle/>
          <a:p>
            <a:pPr algn="ctr"/>
            <a:r>
              <a:rPr lang="es-VE" b="1" dirty="0" smtClean="0"/>
              <a:t>Subcomité de Estadísticas Ambientales</a:t>
            </a:r>
            <a:endParaRPr lang="es-VE" b="1" dirty="0"/>
          </a:p>
        </p:txBody>
      </p:sp>
      <p:graphicFrame>
        <p:nvGraphicFramePr>
          <p:cNvPr id="4" name="1 Diagrama"/>
          <p:cNvGraphicFramePr/>
          <p:nvPr>
            <p:extLst>
              <p:ext uri="{D42A27DB-BD31-4B8C-83A1-F6EECF244321}">
                <p14:modId xmlns:p14="http://schemas.microsoft.com/office/powerpoint/2010/main" val="1662809317"/>
              </p:ext>
            </p:extLst>
          </p:nvPr>
        </p:nvGraphicFramePr>
        <p:xfrm>
          <a:off x="4234070" y="1252330"/>
          <a:ext cx="8169965" cy="5367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892646" y="1673817"/>
            <a:ext cx="3958323" cy="2398475"/>
          </a:xfrm>
          <a:prstGeom prst="rect">
            <a:avLst/>
          </a:prstGeom>
        </p:spPr>
      </p:pic>
      <p:pic>
        <p:nvPicPr>
          <p:cNvPr id="6" name="Imagen 5"/>
          <p:cNvPicPr>
            <a:picLocks noChangeAspect="1"/>
          </p:cNvPicPr>
          <p:nvPr/>
        </p:nvPicPr>
        <p:blipFill>
          <a:blip r:embed="rId8"/>
          <a:stretch>
            <a:fillRect/>
          </a:stretch>
        </p:blipFill>
        <p:spPr>
          <a:xfrm>
            <a:off x="1300143" y="4667815"/>
            <a:ext cx="2627604" cy="1170533"/>
          </a:xfrm>
          <a:prstGeom prst="rect">
            <a:avLst/>
          </a:prstGeom>
        </p:spPr>
      </p:pic>
      <p:cxnSp>
        <p:nvCxnSpPr>
          <p:cNvPr id="8" name="Conector angular 7"/>
          <p:cNvCxnSpPr/>
          <p:nvPr/>
        </p:nvCxnSpPr>
        <p:spPr>
          <a:xfrm>
            <a:off x="4648999" y="2076694"/>
            <a:ext cx="1363851" cy="100739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0519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3987" y="636576"/>
            <a:ext cx="8911687" cy="1280890"/>
          </a:xfrm>
        </p:spPr>
        <p:txBody>
          <a:bodyPr/>
          <a:lstStyle/>
          <a:p>
            <a:r>
              <a:rPr lang="es-VE" b="1" dirty="0" smtClean="0"/>
              <a:t>Subcomité de Estadísticas Ambientales</a:t>
            </a:r>
            <a:endParaRPr lang="es-VE" b="1" dirty="0"/>
          </a:p>
        </p:txBody>
      </p:sp>
      <p:graphicFrame>
        <p:nvGraphicFramePr>
          <p:cNvPr id="4" name="1 Diagrama"/>
          <p:cNvGraphicFramePr/>
          <p:nvPr>
            <p:extLst>
              <p:ext uri="{D42A27DB-BD31-4B8C-83A1-F6EECF244321}">
                <p14:modId xmlns:p14="http://schemas.microsoft.com/office/powerpoint/2010/main" val="4150996089"/>
              </p:ext>
            </p:extLst>
          </p:nvPr>
        </p:nvGraphicFramePr>
        <p:xfrm>
          <a:off x="1599597" y="1241602"/>
          <a:ext cx="9720469" cy="5506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25952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7672" y="643988"/>
            <a:ext cx="8911687" cy="1280890"/>
          </a:xfrm>
        </p:spPr>
        <p:txBody>
          <a:bodyPr/>
          <a:lstStyle/>
          <a:p>
            <a:r>
              <a:rPr lang="es-VE" b="1" dirty="0" smtClean="0"/>
              <a:t>Metodología</a:t>
            </a:r>
            <a:endParaRPr lang="es-VE" b="1" dirty="0"/>
          </a:p>
        </p:txBody>
      </p:sp>
      <p:sp>
        <p:nvSpPr>
          <p:cNvPr id="3" name="Marcador de contenido 2"/>
          <p:cNvSpPr>
            <a:spLocks noGrp="1"/>
          </p:cNvSpPr>
          <p:nvPr>
            <p:ph idx="1"/>
          </p:nvPr>
        </p:nvSpPr>
        <p:spPr>
          <a:xfrm>
            <a:off x="1157977" y="1745976"/>
            <a:ext cx="10172632" cy="4933122"/>
          </a:xfrm>
        </p:spPr>
        <p:txBody>
          <a:bodyPr/>
          <a:lstStyle/>
          <a:p>
            <a:pPr algn="just"/>
            <a:r>
              <a:rPr lang="es-VE" sz="2400" dirty="0"/>
              <a:t>La metodología de trabajo del Subcomité de Estadísticas Ambientales (SEA), se rige por un plan y cronograma de trabajo anual el cual se aprueba en sesión plenaria por todos los integrantes del subcomité en la primera reunión anual del año respectivo</a:t>
            </a:r>
            <a:r>
              <a:rPr lang="es-VE" sz="2400" dirty="0" smtClean="0"/>
              <a:t>.</a:t>
            </a:r>
          </a:p>
          <a:p>
            <a:pPr marL="0" indent="0" algn="just">
              <a:buNone/>
            </a:pPr>
            <a:endParaRPr lang="es-VE" sz="1200" dirty="0"/>
          </a:p>
          <a:p>
            <a:r>
              <a:rPr lang="es-VE" sz="2400" dirty="0"/>
              <a:t>Realización de reuniones plenarias mensuales o bimensuales </a:t>
            </a:r>
            <a:endParaRPr lang="es-VE" sz="2400" dirty="0" smtClean="0"/>
          </a:p>
          <a:p>
            <a:pPr marL="0" indent="0">
              <a:buNone/>
            </a:pPr>
            <a:endParaRPr lang="es-VE" sz="1200" dirty="0"/>
          </a:p>
          <a:p>
            <a:pPr algn="just"/>
            <a:r>
              <a:rPr lang="es-VE" sz="2400" dirty="0"/>
              <a:t>Realización del Diagnóstico de Necesidades de Información Estadística Ambiental, DNIEA. Esta metodología se implementó a partir del año 2010 y el documento se actualiza cada tres años.</a:t>
            </a:r>
          </a:p>
          <a:p>
            <a:endParaRPr lang="es-VE" dirty="0"/>
          </a:p>
        </p:txBody>
      </p:sp>
    </p:spTree>
    <p:extLst>
      <p:ext uri="{BB962C8B-B14F-4D97-AF65-F5344CB8AC3E}">
        <p14:creationId xmlns:p14="http://schemas.microsoft.com/office/powerpoint/2010/main" val="204995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1584" t="1656" r="-211" b="368"/>
          <a:stretch/>
        </p:blipFill>
        <p:spPr>
          <a:xfrm>
            <a:off x="0" y="0"/>
            <a:ext cx="12192001" cy="6858000"/>
          </a:xfrm>
          <a:prstGeom prst="rect">
            <a:avLst/>
          </a:prstGeom>
        </p:spPr>
      </p:pic>
    </p:spTree>
    <p:extLst>
      <p:ext uri="{BB962C8B-B14F-4D97-AF65-F5344CB8AC3E}">
        <p14:creationId xmlns:p14="http://schemas.microsoft.com/office/powerpoint/2010/main" val="36248052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7673" y="643989"/>
            <a:ext cx="8911687" cy="1280890"/>
          </a:xfrm>
        </p:spPr>
        <p:txBody>
          <a:bodyPr/>
          <a:lstStyle/>
          <a:p>
            <a:r>
              <a:rPr lang="es-VE" b="1" dirty="0" smtClean="0"/>
              <a:t>Desafíos</a:t>
            </a:r>
            <a:endParaRPr lang="es-VE" b="1" dirty="0"/>
          </a:p>
        </p:txBody>
      </p:sp>
      <p:sp>
        <p:nvSpPr>
          <p:cNvPr id="3" name="Marcador de contenido 2"/>
          <p:cNvSpPr>
            <a:spLocks noGrp="1"/>
          </p:cNvSpPr>
          <p:nvPr>
            <p:ph idx="1"/>
          </p:nvPr>
        </p:nvSpPr>
        <p:spPr>
          <a:xfrm>
            <a:off x="1237490" y="1596886"/>
            <a:ext cx="10596701" cy="4943062"/>
          </a:xfrm>
        </p:spPr>
        <p:txBody>
          <a:bodyPr>
            <a:normAutofit fontScale="92500" lnSpcReduction="10000"/>
          </a:bodyPr>
          <a:lstStyle/>
          <a:p>
            <a:r>
              <a:rPr lang="es-VE" sz="2400" dirty="0"/>
              <a:t>Optimizar el acceso a registros administrativos, apuntando en la ampliación de su cobertura, calidad y a regularizar su periodicidad.</a:t>
            </a:r>
          </a:p>
          <a:p>
            <a:pPr marL="0" indent="0">
              <a:buNone/>
            </a:pPr>
            <a:endParaRPr lang="es-VE" sz="1300" dirty="0"/>
          </a:p>
          <a:p>
            <a:r>
              <a:rPr lang="es-VE" sz="2400" dirty="0"/>
              <a:t>La rotación de los recursos humanos especializado en los subcomité/mesa técnicas.</a:t>
            </a:r>
          </a:p>
          <a:p>
            <a:pPr marL="0" indent="0">
              <a:buNone/>
            </a:pPr>
            <a:endParaRPr lang="es-VE" sz="1300" dirty="0"/>
          </a:p>
          <a:p>
            <a:r>
              <a:rPr lang="es-VE" sz="2400" dirty="0"/>
              <a:t>La apropiación y el uso del Sistema de Información para la Producción Estadística.</a:t>
            </a:r>
          </a:p>
          <a:p>
            <a:pPr marL="0" indent="0">
              <a:buNone/>
            </a:pPr>
            <a:endParaRPr lang="es-VE" sz="1300" dirty="0"/>
          </a:p>
          <a:p>
            <a:r>
              <a:rPr lang="es-VE" sz="2400" dirty="0"/>
              <a:t> Actualización de nomencladores, protocolos, clasificadores, entre otros.</a:t>
            </a:r>
          </a:p>
          <a:p>
            <a:pPr marL="0" indent="0">
              <a:buNone/>
            </a:pPr>
            <a:endParaRPr lang="es-VE" sz="1300" dirty="0"/>
          </a:p>
          <a:p>
            <a:r>
              <a:rPr lang="es-VE" sz="2400" dirty="0"/>
              <a:t>Mejorar sustancialmente </a:t>
            </a:r>
            <a:r>
              <a:rPr lang="es-VE" sz="2400" dirty="0" smtClean="0"/>
              <a:t>el acceso a los </a:t>
            </a:r>
            <a:r>
              <a:rPr lang="es-VE" sz="2400" dirty="0"/>
              <a:t>métodos de visualización y acceso de los datos al usuario a través de los portales web de los organismos adscritos al subcomité.</a:t>
            </a:r>
          </a:p>
          <a:p>
            <a:endParaRPr lang="es-VE" dirty="0"/>
          </a:p>
        </p:txBody>
      </p:sp>
    </p:spTree>
    <p:extLst>
      <p:ext uri="{BB962C8B-B14F-4D97-AF65-F5344CB8AC3E}">
        <p14:creationId xmlns:p14="http://schemas.microsoft.com/office/powerpoint/2010/main" val="36052360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38160" y="643988"/>
            <a:ext cx="8911687" cy="1280890"/>
          </a:xfrm>
        </p:spPr>
        <p:txBody>
          <a:bodyPr/>
          <a:lstStyle/>
          <a:p>
            <a:r>
              <a:rPr lang="es-VE" b="1" dirty="0" smtClean="0"/>
              <a:t>Logros alcanzados</a:t>
            </a:r>
            <a:endParaRPr lang="es-VE" b="1" dirty="0"/>
          </a:p>
        </p:txBody>
      </p:sp>
      <p:sp>
        <p:nvSpPr>
          <p:cNvPr id="3" name="Marcador de contenido 2"/>
          <p:cNvSpPr>
            <a:spLocks noGrp="1"/>
          </p:cNvSpPr>
          <p:nvPr>
            <p:ph idx="1"/>
          </p:nvPr>
        </p:nvSpPr>
        <p:spPr>
          <a:xfrm>
            <a:off x="1738160" y="1497497"/>
            <a:ext cx="10168918" cy="5221357"/>
          </a:xfrm>
        </p:spPr>
        <p:txBody>
          <a:bodyPr>
            <a:noAutofit/>
          </a:bodyPr>
          <a:lstStyle/>
          <a:p>
            <a:pPr algn="just"/>
            <a:r>
              <a:rPr lang="es-VE" sz="2000" dirty="0"/>
              <a:t>El trabajo colaborativo permanente entre el INE y los organismos e instituciones del Sistema Estadístico Nacional.</a:t>
            </a:r>
          </a:p>
          <a:p>
            <a:pPr marL="0" indent="0">
              <a:buNone/>
            </a:pPr>
            <a:endParaRPr lang="es-VE" sz="1200" dirty="0"/>
          </a:p>
          <a:p>
            <a:pPr algn="just"/>
            <a:r>
              <a:rPr lang="es-VE" sz="2000" dirty="0"/>
              <a:t>Alianzas y convenios con organismos nacionales y Agencias del Sistema de Naciones Unidas para la consecución de proyectos de interés nacional e internacional.</a:t>
            </a:r>
          </a:p>
          <a:p>
            <a:pPr marL="0" indent="0">
              <a:buNone/>
            </a:pPr>
            <a:endParaRPr lang="es-VE" sz="1200" dirty="0"/>
          </a:p>
          <a:p>
            <a:pPr algn="just"/>
            <a:r>
              <a:rPr lang="es-VE" sz="2000" dirty="0"/>
              <a:t>Recopilación y procesamiento de información que ha servido de insumo fundamental, tanto para el Instituto Nacional de Estadística, como para los usuarios del Sistema Estadístico Nacional, la cual contribuye a la generación de información ambiental, con el objetivo de atender las demandas nacionales e internacionales en materia de estadísticas e indicadores ambientales.</a:t>
            </a:r>
          </a:p>
          <a:p>
            <a:pPr marL="0" indent="0">
              <a:buNone/>
            </a:pPr>
            <a:endParaRPr lang="es-VE" sz="1200" dirty="0"/>
          </a:p>
          <a:p>
            <a:pPr algn="just"/>
            <a:r>
              <a:rPr lang="es-VE" sz="2000" dirty="0"/>
              <a:t>Capacitación permanente a través de talleres/seminarios/cursos</a:t>
            </a:r>
            <a:r>
              <a:rPr lang="es-VE" sz="2000" dirty="0" smtClean="0"/>
              <a:t>.</a:t>
            </a:r>
            <a:endParaRPr lang="es-VE" sz="2000" dirty="0"/>
          </a:p>
        </p:txBody>
      </p:sp>
    </p:spTree>
    <p:extLst>
      <p:ext uri="{BB962C8B-B14F-4D97-AF65-F5344CB8AC3E}">
        <p14:creationId xmlns:p14="http://schemas.microsoft.com/office/powerpoint/2010/main" val="28449525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618891" y="2707775"/>
            <a:ext cx="2554445" cy="1792379"/>
          </a:xfrm>
          <a:prstGeom prst="rect">
            <a:avLst/>
          </a:prstGeom>
        </p:spPr>
      </p:pic>
      <p:sp>
        <p:nvSpPr>
          <p:cNvPr id="5" name="CuadroTexto 4"/>
          <p:cNvSpPr txBox="1"/>
          <p:nvPr/>
        </p:nvSpPr>
        <p:spPr>
          <a:xfrm>
            <a:off x="4791333" y="2819134"/>
            <a:ext cx="6598909" cy="1569660"/>
          </a:xfrm>
          <a:prstGeom prst="rect">
            <a:avLst/>
          </a:prstGeom>
          <a:noFill/>
        </p:spPr>
        <p:txBody>
          <a:bodyPr wrap="square" rtlCol="0">
            <a:spAutoFit/>
          </a:bodyPr>
          <a:lstStyle/>
          <a:p>
            <a:r>
              <a:rPr lang="es-VE" sz="3200" b="1" dirty="0" smtClean="0"/>
              <a:t>Diagnóstico de Necesidades de Información de Estadísticas Ambientales (DNIEA)</a:t>
            </a:r>
            <a:endParaRPr lang="es-VE" sz="3200" b="1" dirty="0"/>
          </a:p>
        </p:txBody>
      </p:sp>
    </p:spTree>
    <p:extLst>
      <p:ext uri="{BB962C8B-B14F-4D97-AF65-F5344CB8AC3E}">
        <p14:creationId xmlns:p14="http://schemas.microsoft.com/office/powerpoint/2010/main" val="37142766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9301" y="663867"/>
            <a:ext cx="9485312" cy="1280890"/>
          </a:xfrm>
        </p:spPr>
        <p:txBody>
          <a:bodyPr>
            <a:noAutofit/>
          </a:bodyPr>
          <a:lstStyle/>
          <a:p>
            <a:pPr algn="just"/>
            <a:r>
              <a:rPr lang="es-VE" sz="2000" dirty="0"/>
              <a:t>El </a:t>
            </a:r>
            <a:r>
              <a:rPr lang="es-VE" sz="2000" b="1" dirty="0"/>
              <a:t>Diagnóstico de Necesidades de Información Estadística Ambiental (DNIEA)</a:t>
            </a:r>
            <a:r>
              <a:rPr lang="es-VE" sz="2000" dirty="0"/>
              <a:t> de Venezuela, es un documento que recoge los vacíos de información existentes en las instituciones del Sistema Estadístico Nacional venezolano (SEN) </a:t>
            </a:r>
            <a:r>
              <a:rPr lang="es-VE" sz="2000" dirty="0" smtClean="0"/>
              <a:t> y es aplicado a los subcomités de estadísticas. </a:t>
            </a:r>
            <a:r>
              <a:rPr lang="es-VE" sz="2000" dirty="0"/>
              <a:t/>
            </a:r>
            <a:br>
              <a:rPr lang="es-VE" sz="2000" dirty="0"/>
            </a:br>
            <a:endParaRPr lang="es-VE" sz="2000" dirty="0"/>
          </a:p>
        </p:txBody>
      </p:sp>
      <p:pic>
        <p:nvPicPr>
          <p:cNvPr id="4" name="Marcador de contenido 3"/>
          <p:cNvPicPr>
            <a:picLocks noGrp="1" noChangeAspect="1"/>
          </p:cNvPicPr>
          <p:nvPr>
            <p:ph idx="1"/>
          </p:nvPr>
        </p:nvPicPr>
        <p:blipFill>
          <a:blip r:embed="rId2"/>
          <a:stretch>
            <a:fillRect/>
          </a:stretch>
        </p:blipFill>
        <p:spPr>
          <a:xfrm>
            <a:off x="1805414" y="2255678"/>
            <a:ext cx="9913086" cy="4304148"/>
          </a:xfrm>
          <a:prstGeom prst="rect">
            <a:avLst/>
          </a:prstGeom>
        </p:spPr>
      </p:pic>
    </p:spTree>
    <p:extLst>
      <p:ext uri="{BB962C8B-B14F-4D97-AF65-F5344CB8AC3E}">
        <p14:creationId xmlns:p14="http://schemas.microsoft.com/office/powerpoint/2010/main" val="36794812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1 Diagrama"/>
          <p:cNvGraphicFramePr/>
          <p:nvPr>
            <p:extLst>
              <p:ext uri="{D42A27DB-BD31-4B8C-83A1-F6EECF244321}">
                <p14:modId xmlns:p14="http://schemas.microsoft.com/office/powerpoint/2010/main" val="1370080928"/>
              </p:ext>
            </p:extLst>
          </p:nvPr>
        </p:nvGraphicFramePr>
        <p:xfrm>
          <a:off x="1351722" y="463734"/>
          <a:ext cx="10687795" cy="58973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18875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74035" y="2398658"/>
            <a:ext cx="4146734" cy="2729933"/>
          </a:xfrm>
          <a:prstGeom prst="rect">
            <a:avLst/>
          </a:prstGeom>
        </p:spPr>
      </p:pic>
      <p:sp>
        <p:nvSpPr>
          <p:cNvPr id="5" name="CuadroTexto 4"/>
          <p:cNvSpPr txBox="1"/>
          <p:nvPr/>
        </p:nvSpPr>
        <p:spPr>
          <a:xfrm>
            <a:off x="5681870" y="3132682"/>
            <a:ext cx="6115050" cy="1261884"/>
          </a:xfrm>
          <a:prstGeom prst="rect">
            <a:avLst/>
          </a:prstGeom>
          <a:noFill/>
        </p:spPr>
        <p:txBody>
          <a:bodyPr wrap="square" rtlCol="0">
            <a:spAutoFit/>
          </a:bodyPr>
          <a:lstStyle/>
          <a:p>
            <a:r>
              <a:rPr lang="es-VE" sz="3800" b="1" dirty="0" smtClean="0"/>
              <a:t>Difusión de la Información</a:t>
            </a:r>
            <a:endParaRPr lang="es-VE" sz="3800" b="1" dirty="0"/>
          </a:p>
        </p:txBody>
      </p:sp>
    </p:spTree>
    <p:extLst>
      <p:ext uri="{BB962C8B-B14F-4D97-AF65-F5344CB8AC3E}">
        <p14:creationId xmlns:p14="http://schemas.microsoft.com/office/powerpoint/2010/main" val="21453936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76699" y="604232"/>
            <a:ext cx="8911687" cy="1280890"/>
          </a:xfrm>
        </p:spPr>
        <p:txBody>
          <a:bodyPr/>
          <a:lstStyle/>
          <a:p>
            <a:r>
              <a:rPr lang="es-VE" b="1" dirty="0" smtClean="0"/>
              <a:t>Difusión de la Información</a:t>
            </a:r>
            <a:endParaRPr lang="es-VE" b="1" dirty="0"/>
          </a:p>
        </p:txBody>
      </p:sp>
      <p:sp>
        <p:nvSpPr>
          <p:cNvPr id="3" name="Marcador de contenido 2"/>
          <p:cNvSpPr>
            <a:spLocks noGrp="1"/>
          </p:cNvSpPr>
          <p:nvPr>
            <p:ph idx="1"/>
          </p:nvPr>
        </p:nvSpPr>
        <p:spPr>
          <a:xfrm>
            <a:off x="1754324" y="1736034"/>
            <a:ext cx="9377501" cy="4366591"/>
          </a:xfrm>
        </p:spPr>
        <p:txBody>
          <a:bodyPr/>
          <a:lstStyle/>
          <a:p>
            <a:pPr algn="just"/>
            <a:r>
              <a:rPr lang="es-VE" sz="2400" dirty="0"/>
              <a:t>La divulgación y difusión de la información estadística ambiental forma parte del proceso estadístico y como tal debemos asumir esta fase. Es por ello, que a través del Subcomité de Estadísticas Ambientales (SEA) se produce una serie de información estadística, los cuales  buscan servir de marco al ciclo de planificación-ejecución-seguimiento que se desarrolla anualmente, tanto del SEA como de las mesas técnicas y al mismo tiempo   poner a la disposición de los </a:t>
            </a:r>
            <a:r>
              <a:rPr lang="es-VE" sz="2400" dirty="0" smtClean="0"/>
              <a:t>demás usuarios</a:t>
            </a:r>
            <a:r>
              <a:rPr lang="es-VE" dirty="0"/>
              <a:t>. </a:t>
            </a:r>
          </a:p>
        </p:txBody>
      </p:sp>
    </p:spTree>
    <p:extLst>
      <p:ext uri="{BB962C8B-B14F-4D97-AF65-F5344CB8AC3E}">
        <p14:creationId xmlns:p14="http://schemas.microsoft.com/office/powerpoint/2010/main" val="18585098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07068" y="528860"/>
            <a:ext cx="10060253" cy="1280890"/>
          </a:xfrm>
        </p:spPr>
        <p:txBody>
          <a:bodyPr>
            <a:noAutofit/>
          </a:bodyPr>
          <a:lstStyle/>
          <a:p>
            <a:pPr lvl="0" defTabSz="914400">
              <a:spcBef>
                <a:spcPts val="0"/>
              </a:spcBef>
            </a:pPr>
            <a:r>
              <a:rPr lang="es-VE" sz="3200" b="1" dirty="0">
                <a:solidFill>
                  <a:prstClr val="black"/>
                </a:solidFill>
                <a:ea typeface="+mn-ea"/>
                <a:cs typeface="Aharoni" pitchFamily="2" charset="-79"/>
              </a:rPr>
              <a:t>Documentos de Indicadores Ambientales </a:t>
            </a:r>
            <a:r>
              <a:rPr lang="es-VE" sz="3200" b="1" dirty="0" smtClean="0">
                <a:solidFill>
                  <a:prstClr val="black"/>
                </a:solidFill>
                <a:ea typeface="+mn-ea"/>
                <a:cs typeface="Aharoni" pitchFamily="2" charset="-79"/>
              </a:rPr>
              <a:t/>
            </a:r>
            <a:br>
              <a:rPr lang="es-VE" sz="3200" b="1" dirty="0" smtClean="0">
                <a:solidFill>
                  <a:prstClr val="black"/>
                </a:solidFill>
                <a:ea typeface="+mn-ea"/>
                <a:cs typeface="Aharoni" pitchFamily="2" charset="-79"/>
              </a:rPr>
            </a:br>
            <a:r>
              <a:rPr lang="es-VE" sz="3200" b="1" dirty="0" smtClean="0">
                <a:solidFill>
                  <a:prstClr val="black"/>
                </a:solidFill>
                <a:ea typeface="+mn-ea"/>
                <a:cs typeface="Aharoni" pitchFamily="2" charset="-79"/>
              </a:rPr>
              <a:t>Disponibles 2010-2019</a:t>
            </a:r>
            <a:r>
              <a:rPr lang="es-VE" sz="3200" dirty="0">
                <a:solidFill>
                  <a:prstClr val="black"/>
                </a:solidFill>
                <a:latin typeface="Aharoni" pitchFamily="2" charset="-79"/>
                <a:ea typeface="+mn-ea"/>
                <a:cs typeface="Aharoni" pitchFamily="2" charset="-79"/>
              </a:rPr>
              <a:t/>
            </a:r>
            <a:br>
              <a:rPr lang="es-VE" sz="3200" dirty="0">
                <a:solidFill>
                  <a:prstClr val="black"/>
                </a:solidFill>
                <a:latin typeface="Aharoni" pitchFamily="2" charset="-79"/>
                <a:ea typeface="+mn-ea"/>
                <a:cs typeface="Aharoni" pitchFamily="2" charset="-79"/>
              </a:rPr>
            </a:br>
            <a:endParaRPr lang="es-VE" sz="3200" dirty="0"/>
          </a:p>
        </p:txBody>
      </p:sp>
      <p:sp>
        <p:nvSpPr>
          <p:cNvPr id="4" name="1 Rectángulo"/>
          <p:cNvSpPr/>
          <p:nvPr/>
        </p:nvSpPr>
        <p:spPr>
          <a:xfrm>
            <a:off x="1747433" y="1632695"/>
            <a:ext cx="9096977" cy="2881520"/>
          </a:xfrm>
          <a:prstGeom prst="rect">
            <a:avLst/>
          </a:prstGeom>
        </p:spPr>
        <p:txBody>
          <a:bodyPr wrap="square">
            <a:spAutoFit/>
          </a:bodyPr>
          <a:lstStyle/>
          <a:p>
            <a:endParaRPr lang="es-VE" dirty="0">
              <a:solidFill>
                <a:prstClr val="black"/>
              </a:solidFill>
              <a:latin typeface="Calibri"/>
            </a:endParaRPr>
          </a:p>
          <a:p>
            <a:pPr algn="just"/>
            <a:r>
              <a:rPr lang="es-VE" sz="2000" dirty="0">
                <a:solidFill>
                  <a:prstClr val="black"/>
                </a:solidFill>
              </a:rPr>
              <a:t>Cada documento muestra una compilación de las fichas técnicas/metodológicas (</a:t>
            </a:r>
            <a:r>
              <a:rPr lang="es-VE" sz="2000" dirty="0" err="1">
                <a:solidFill>
                  <a:prstClr val="black"/>
                </a:solidFill>
              </a:rPr>
              <a:t>metainformación</a:t>
            </a:r>
            <a:r>
              <a:rPr lang="es-VE" sz="2000" dirty="0">
                <a:solidFill>
                  <a:prstClr val="black"/>
                </a:solidFill>
              </a:rPr>
              <a:t>) de los indicadores que producen las instituciones participantes del subcomité de estadísticas </a:t>
            </a:r>
            <a:r>
              <a:rPr lang="es-VE" sz="2000" dirty="0" smtClean="0">
                <a:solidFill>
                  <a:prstClr val="black"/>
                </a:solidFill>
              </a:rPr>
              <a:t>ambientales. </a:t>
            </a:r>
            <a:r>
              <a:rPr lang="es-VE" sz="2000" dirty="0">
                <a:solidFill>
                  <a:prstClr val="black"/>
                </a:solidFill>
              </a:rPr>
              <a:t>La importancia de estos documentos radica en la difusión de la metodología de cálculo, importancia y definiciones de interés sobre cada indicador, así como algunos aspectos claves sobre su interpretación y posibles notas técnicas. Se </a:t>
            </a:r>
            <a:r>
              <a:rPr lang="es-VE" sz="2000" dirty="0" smtClean="0">
                <a:solidFill>
                  <a:prstClr val="black"/>
                </a:solidFill>
              </a:rPr>
              <a:t>están realizando desde el año 2010,  a la fecha se tienen 0cho (8) documentos actualizados</a:t>
            </a:r>
            <a:r>
              <a:rPr lang="es-VE" sz="2000" dirty="0" smtClean="0">
                <a:solidFill>
                  <a:prstClr val="black"/>
                </a:solidFill>
                <a:latin typeface="Calibri"/>
              </a:rPr>
              <a:t>.</a:t>
            </a:r>
            <a:endParaRPr lang="es-VE" sz="2000" dirty="0">
              <a:solidFill>
                <a:prstClr val="black"/>
              </a:solidFill>
              <a:latin typeface="Calibri"/>
            </a:endParaRPr>
          </a:p>
        </p:txBody>
      </p:sp>
      <p:pic>
        <p:nvPicPr>
          <p:cNvPr id="5" name="Imagen 4"/>
          <p:cNvPicPr>
            <a:picLocks noChangeAspect="1"/>
          </p:cNvPicPr>
          <p:nvPr/>
        </p:nvPicPr>
        <p:blipFill>
          <a:blip r:embed="rId2"/>
          <a:stretch>
            <a:fillRect/>
          </a:stretch>
        </p:blipFill>
        <p:spPr>
          <a:xfrm>
            <a:off x="9679685" y="4513387"/>
            <a:ext cx="1611167" cy="2148222"/>
          </a:xfrm>
          <a:prstGeom prst="rect">
            <a:avLst/>
          </a:prstGeom>
        </p:spPr>
      </p:pic>
      <p:pic>
        <p:nvPicPr>
          <p:cNvPr id="6" name="Imagen 5"/>
          <p:cNvPicPr>
            <a:picLocks noChangeAspect="1"/>
          </p:cNvPicPr>
          <p:nvPr/>
        </p:nvPicPr>
        <p:blipFill>
          <a:blip r:embed="rId3"/>
          <a:stretch>
            <a:fillRect/>
          </a:stretch>
        </p:blipFill>
        <p:spPr>
          <a:xfrm>
            <a:off x="7832035" y="4920657"/>
            <a:ext cx="2145824" cy="1740952"/>
          </a:xfrm>
          <a:prstGeom prst="rect">
            <a:avLst/>
          </a:prstGeom>
        </p:spPr>
      </p:pic>
    </p:spTree>
    <p:extLst>
      <p:ext uri="{BB962C8B-B14F-4D97-AF65-F5344CB8AC3E}">
        <p14:creationId xmlns:p14="http://schemas.microsoft.com/office/powerpoint/2010/main" val="13292721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0336" y="600762"/>
            <a:ext cx="9256712" cy="1280890"/>
          </a:xfrm>
        </p:spPr>
        <p:txBody>
          <a:bodyPr/>
          <a:lstStyle/>
          <a:p>
            <a:r>
              <a:rPr lang="es-VE" b="1" dirty="0">
                <a:cs typeface="Aharoni" pitchFamily="2" charset="-79"/>
              </a:rPr>
              <a:t>Reportes </a:t>
            </a:r>
            <a:r>
              <a:rPr lang="es-VE" b="1" dirty="0" smtClean="0">
                <a:cs typeface="Aharoni" pitchFamily="2" charset="-79"/>
              </a:rPr>
              <a:t>Ambientales 2010-2019</a:t>
            </a:r>
            <a:endParaRPr lang="es-VE" b="1" dirty="0">
              <a:cs typeface="Aharoni" pitchFamily="2" charset="-79"/>
            </a:endParaRPr>
          </a:p>
        </p:txBody>
      </p:sp>
      <p:sp>
        <p:nvSpPr>
          <p:cNvPr id="3" name="Marcador de contenido 2"/>
          <p:cNvSpPr>
            <a:spLocks noGrp="1"/>
          </p:cNvSpPr>
          <p:nvPr>
            <p:ph idx="1"/>
          </p:nvPr>
        </p:nvSpPr>
        <p:spPr>
          <a:xfrm>
            <a:off x="1755086" y="1575352"/>
            <a:ext cx="9447212" cy="3777622"/>
          </a:xfrm>
        </p:spPr>
        <p:txBody>
          <a:bodyPr/>
          <a:lstStyle/>
          <a:p>
            <a:pPr marL="0" lvl="0" indent="0" algn="just" defTabSz="914400">
              <a:spcBef>
                <a:spcPts val="0"/>
              </a:spcBef>
              <a:buClrTx/>
              <a:buNone/>
            </a:pPr>
            <a:r>
              <a:rPr lang="es-VE" sz="2400" dirty="0">
                <a:solidFill>
                  <a:prstClr val="black"/>
                </a:solidFill>
              </a:rPr>
              <a:t>Los reportes ambientales son boletines informativos de los principales indicadores ambientales estructurados por áreas temáticas, los cuales al igual que los documentos de indicadores ambientales disponibles son realizados con la información oficial proveniente de los órganos productores de la información. Estos boletines informativos se están realizando desde el año 2010 consecutivamente. </a:t>
            </a:r>
          </a:p>
          <a:p>
            <a:endParaRPr lang="es-VE" dirty="0"/>
          </a:p>
        </p:txBody>
      </p:sp>
      <p:pic>
        <p:nvPicPr>
          <p:cNvPr id="4" name="Imagen 3"/>
          <p:cNvPicPr>
            <a:picLocks noChangeAspect="1"/>
          </p:cNvPicPr>
          <p:nvPr/>
        </p:nvPicPr>
        <p:blipFill>
          <a:blip r:embed="rId2"/>
          <a:stretch>
            <a:fillRect/>
          </a:stretch>
        </p:blipFill>
        <p:spPr>
          <a:xfrm>
            <a:off x="9649978" y="4148919"/>
            <a:ext cx="1457070" cy="1871634"/>
          </a:xfrm>
          <a:prstGeom prst="rect">
            <a:avLst/>
          </a:prstGeom>
        </p:spPr>
      </p:pic>
      <p:pic>
        <p:nvPicPr>
          <p:cNvPr id="5" name="Imagen 4"/>
          <p:cNvPicPr>
            <a:picLocks noChangeAspect="1"/>
          </p:cNvPicPr>
          <p:nvPr/>
        </p:nvPicPr>
        <p:blipFill>
          <a:blip r:embed="rId3"/>
          <a:stretch>
            <a:fillRect/>
          </a:stretch>
        </p:blipFill>
        <p:spPr>
          <a:xfrm>
            <a:off x="8186811" y="4590571"/>
            <a:ext cx="1463167" cy="1896020"/>
          </a:xfrm>
          <a:prstGeom prst="rect">
            <a:avLst/>
          </a:prstGeom>
        </p:spPr>
      </p:pic>
    </p:spTree>
    <p:extLst>
      <p:ext uri="{BB962C8B-B14F-4D97-AF65-F5344CB8AC3E}">
        <p14:creationId xmlns:p14="http://schemas.microsoft.com/office/powerpoint/2010/main" val="2009134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0336" y="441735"/>
            <a:ext cx="9256712" cy="1280890"/>
          </a:xfrm>
        </p:spPr>
        <p:txBody>
          <a:bodyPr>
            <a:normAutofit fontScale="90000"/>
          </a:bodyPr>
          <a:lstStyle/>
          <a:p>
            <a:r>
              <a:rPr lang="es-MX" b="1" dirty="0">
                <a:cs typeface="Aharoni" pitchFamily="2" charset="-79"/>
              </a:rPr>
              <a:t>Documento de Recolección de Manejo de Residuos y Desechos Sólidos 2006-2017</a:t>
            </a:r>
            <a:endParaRPr lang="es-VE" b="1" dirty="0">
              <a:cs typeface="Aharoni" pitchFamily="2" charset="-79"/>
            </a:endParaRPr>
          </a:p>
        </p:txBody>
      </p:sp>
      <p:sp>
        <p:nvSpPr>
          <p:cNvPr id="3" name="Marcador de contenido 2"/>
          <p:cNvSpPr>
            <a:spLocks noGrp="1"/>
          </p:cNvSpPr>
          <p:nvPr>
            <p:ph idx="1"/>
          </p:nvPr>
        </p:nvSpPr>
        <p:spPr>
          <a:xfrm>
            <a:off x="1755086" y="1575352"/>
            <a:ext cx="9447212" cy="3777622"/>
          </a:xfrm>
        </p:spPr>
        <p:txBody>
          <a:bodyPr/>
          <a:lstStyle/>
          <a:p>
            <a:pPr marL="0" lvl="0" indent="0" algn="just" defTabSz="914400">
              <a:spcBef>
                <a:spcPts val="0"/>
              </a:spcBef>
              <a:buClrTx/>
              <a:buNone/>
            </a:pPr>
            <a:r>
              <a:rPr lang="es-MX" sz="2400" dirty="0">
                <a:solidFill>
                  <a:prstClr val="black"/>
                </a:solidFill>
              </a:rPr>
              <a:t>Este producto es generado a través del cuestionario de Recolección y Manejo de Residuos y Desechos Sólidos, se muestran los indicadores principales tales como: Recolección total, recolección per cápita, disposición final, métodos de medición, unidades de recolección y rutas, reciclaje de residuos sólidos, población atendida, recolección de escombros, entre otros.</a:t>
            </a:r>
          </a:p>
          <a:p>
            <a:pPr marL="0" indent="0">
              <a:buNone/>
            </a:pPr>
            <a:endParaRPr lang="es-VE" dirty="0"/>
          </a:p>
        </p:txBody>
      </p:sp>
      <p:pic>
        <p:nvPicPr>
          <p:cNvPr id="7" name="Imagen 6"/>
          <p:cNvPicPr>
            <a:picLocks noChangeAspect="1"/>
          </p:cNvPicPr>
          <p:nvPr/>
        </p:nvPicPr>
        <p:blipFill rotWithShape="1">
          <a:blip r:embed="rId2"/>
          <a:srcRect l="35156" t="22572" r="42032" b="24571"/>
          <a:stretch/>
        </p:blipFill>
        <p:spPr>
          <a:xfrm>
            <a:off x="6827379" y="3943274"/>
            <a:ext cx="2225040" cy="2819400"/>
          </a:xfrm>
          <a:prstGeom prst="rect">
            <a:avLst/>
          </a:prstGeom>
          <a:ln w="3175">
            <a:solidFill>
              <a:schemeClr val="tx1"/>
            </a:solidFill>
          </a:ln>
        </p:spPr>
      </p:pic>
      <p:pic>
        <p:nvPicPr>
          <p:cNvPr id="6" name="Imagen 5"/>
          <p:cNvPicPr>
            <a:picLocks noChangeAspect="1"/>
          </p:cNvPicPr>
          <p:nvPr/>
        </p:nvPicPr>
        <p:blipFill>
          <a:blip r:embed="rId3"/>
          <a:stretch>
            <a:fillRect/>
          </a:stretch>
        </p:blipFill>
        <p:spPr>
          <a:xfrm>
            <a:off x="8669715" y="4255599"/>
            <a:ext cx="2840982" cy="2194750"/>
          </a:xfrm>
          <a:prstGeom prst="rect">
            <a:avLst/>
          </a:prstGeom>
          <a:ln w="3175">
            <a:solidFill>
              <a:schemeClr val="tx1"/>
            </a:solidFill>
          </a:ln>
        </p:spPr>
      </p:pic>
    </p:spTree>
    <p:extLst>
      <p:ext uri="{BB962C8B-B14F-4D97-AF65-F5344CB8AC3E}">
        <p14:creationId xmlns:p14="http://schemas.microsoft.com/office/powerpoint/2010/main" val="85977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790421" y="610501"/>
            <a:ext cx="8259651" cy="707886"/>
          </a:xfrm>
          <a:prstGeom prst="rect">
            <a:avLst/>
          </a:prstGeom>
        </p:spPr>
        <p:txBody>
          <a:bodyPr wrap="square">
            <a:spAutoFit/>
          </a:bodyPr>
          <a:lstStyle/>
          <a:p>
            <a:pPr algn="ctr"/>
            <a:r>
              <a:rPr lang="es-VE" sz="2000" b="1" dirty="0"/>
              <a:t>Venezuela. Proporción de </a:t>
            </a:r>
            <a:r>
              <a:rPr lang="es-VE" sz="2000" b="1" dirty="0" smtClean="0"/>
              <a:t>la Superficie </a:t>
            </a:r>
            <a:r>
              <a:rPr lang="es-VE" sz="2000" b="1" dirty="0"/>
              <a:t>de </a:t>
            </a:r>
            <a:r>
              <a:rPr lang="es-VE" sz="2000" b="1" dirty="0" smtClean="0"/>
              <a:t>Áreas Bajo Régimen </a:t>
            </a:r>
            <a:r>
              <a:rPr lang="es-VE" sz="2000" b="1" dirty="0"/>
              <a:t>de </a:t>
            </a:r>
            <a:r>
              <a:rPr lang="es-VE" sz="2000" b="1" dirty="0" smtClean="0"/>
              <a:t>Administración Especial, (ABRAES) </a:t>
            </a:r>
            <a:r>
              <a:rPr lang="es-VE" sz="2000" b="1" dirty="0"/>
              <a:t>según tipo. 2018</a:t>
            </a:r>
          </a:p>
        </p:txBody>
      </p:sp>
      <p:pic>
        <p:nvPicPr>
          <p:cNvPr id="6" name="Imagen 5"/>
          <p:cNvPicPr>
            <a:picLocks noChangeAspect="1"/>
          </p:cNvPicPr>
          <p:nvPr/>
        </p:nvPicPr>
        <p:blipFill>
          <a:blip r:embed="rId2"/>
          <a:stretch>
            <a:fillRect/>
          </a:stretch>
        </p:blipFill>
        <p:spPr>
          <a:xfrm>
            <a:off x="3155324" y="2043348"/>
            <a:ext cx="7894748" cy="4396918"/>
          </a:xfrm>
          <a:prstGeom prst="rect">
            <a:avLst/>
          </a:prstGeom>
        </p:spPr>
      </p:pic>
    </p:spTree>
    <p:extLst>
      <p:ext uri="{BB962C8B-B14F-4D97-AF65-F5344CB8AC3E}">
        <p14:creationId xmlns:p14="http://schemas.microsoft.com/office/powerpoint/2010/main" val="25468860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32117" y="484964"/>
            <a:ext cx="9294812" cy="1280890"/>
          </a:xfrm>
        </p:spPr>
        <p:txBody>
          <a:bodyPr>
            <a:normAutofit/>
          </a:bodyPr>
          <a:lstStyle/>
          <a:p>
            <a:r>
              <a:rPr lang="es-VE" sz="3200" b="1" dirty="0"/>
              <a:t>Documento de Compilación de Resultados/Avances de  Mesas Técnicas</a:t>
            </a:r>
          </a:p>
        </p:txBody>
      </p:sp>
      <p:sp>
        <p:nvSpPr>
          <p:cNvPr id="3" name="Marcador de contenido 2"/>
          <p:cNvSpPr>
            <a:spLocks noGrp="1"/>
          </p:cNvSpPr>
          <p:nvPr>
            <p:ph idx="1"/>
          </p:nvPr>
        </p:nvSpPr>
        <p:spPr>
          <a:xfrm>
            <a:off x="1832117" y="1954696"/>
            <a:ext cx="9294812" cy="3777622"/>
          </a:xfrm>
        </p:spPr>
        <p:txBody>
          <a:bodyPr/>
          <a:lstStyle/>
          <a:p>
            <a:pPr marL="0" lvl="0" indent="0" algn="just" defTabSz="914400">
              <a:spcBef>
                <a:spcPts val="0"/>
              </a:spcBef>
              <a:buClrTx/>
              <a:buNone/>
            </a:pPr>
            <a:r>
              <a:rPr lang="es-VE" sz="2400" dirty="0">
                <a:solidFill>
                  <a:prstClr val="black"/>
                </a:solidFill>
              </a:rPr>
              <a:t>Este producto es una compilación de los informes de resultados o avances de las mesas técnicas que funcionan en el subcomité de estadísticas ambientales y que han surgido dada la necesidad de satisfacer las necesidades de información estadística que no tienen respuestas en operaciones estadísticas existentes y que pasan a ser proyectos estadísticos. </a:t>
            </a:r>
          </a:p>
          <a:p>
            <a:endParaRPr lang="es-VE" dirty="0"/>
          </a:p>
        </p:txBody>
      </p:sp>
      <p:pic>
        <p:nvPicPr>
          <p:cNvPr id="4" name="Imagen 3"/>
          <p:cNvPicPr>
            <a:picLocks noChangeAspect="1"/>
          </p:cNvPicPr>
          <p:nvPr/>
        </p:nvPicPr>
        <p:blipFill>
          <a:blip r:embed="rId2"/>
          <a:stretch>
            <a:fillRect/>
          </a:stretch>
        </p:blipFill>
        <p:spPr>
          <a:xfrm>
            <a:off x="9422296" y="4297937"/>
            <a:ext cx="1901290" cy="2372928"/>
          </a:xfrm>
          <a:prstGeom prst="rect">
            <a:avLst/>
          </a:prstGeom>
        </p:spPr>
      </p:pic>
    </p:spTree>
    <p:extLst>
      <p:ext uri="{BB962C8B-B14F-4D97-AF65-F5344CB8AC3E}">
        <p14:creationId xmlns:p14="http://schemas.microsoft.com/office/powerpoint/2010/main" val="1269225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3976" y="2421692"/>
            <a:ext cx="8012624" cy="2308324"/>
          </a:xfrm>
          <a:prstGeom prst="rect">
            <a:avLst/>
          </a:prstGeom>
          <a:noFill/>
        </p:spPr>
        <p:txBody>
          <a:bodyPr wrap="square" rtlCol="0">
            <a:spAutoFit/>
          </a:bodyPr>
          <a:lstStyle/>
          <a:p>
            <a:pPr algn="r"/>
            <a:r>
              <a:rPr lang="es-VE" sz="3600" b="1" dirty="0" smtClean="0"/>
              <a:t>La capacitación como herramienta para el fortalecimiento del Sistema </a:t>
            </a:r>
            <a:r>
              <a:rPr lang="es-VE" sz="3600" b="1" dirty="0"/>
              <a:t>E</a:t>
            </a:r>
            <a:r>
              <a:rPr lang="es-VE" sz="3600" b="1" dirty="0" smtClean="0"/>
              <a:t>stadístico Nacional</a:t>
            </a:r>
            <a:endParaRPr lang="es-VE" sz="3600" b="1" dirty="0"/>
          </a:p>
        </p:txBody>
      </p:sp>
      <p:pic>
        <p:nvPicPr>
          <p:cNvPr id="6" name="Imagen 5"/>
          <p:cNvPicPr>
            <a:picLocks noChangeAspect="1"/>
          </p:cNvPicPr>
          <p:nvPr/>
        </p:nvPicPr>
        <p:blipFill>
          <a:blip r:embed="rId2"/>
          <a:stretch>
            <a:fillRect/>
          </a:stretch>
        </p:blipFill>
        <p:spPr>
          <a:xfrm>
            <a:off x="1461895" y="2312280"/>
            <a:ext cx="3084163" cy="2417736"/>
          </a:xfrm>
          <a:prstGeom prst="rect">
            <a:avLst/>
          </a:prstGeom>
        </p:spPr>
      </p:pic>
    </p:spTree>
    <p:extLst>
      <p:ext uri="{BB962C8B-B14F-4D97-AF65-F5344CB8AC3E}">
        <p14:creationId xmlns:p14="http://schemas.microsoft.com/office/powerpoint/2010/main" val="23397643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1" y="624110"/>
            <a:ext cx="9504362" cy="1280890"/>
          </a:xfrm>
        </p:spPr>
        <p:txBody>
          <a:bodyPr/>
          <a:lstStyle/>
          <a:p>
            <a:pPr algn="ctr"/>
            <a:r>
              <a:rPr lang="es-VE" b="1" dirty="0" smtClean="0"/>
              <a:t>Capacitación del Sistema Estadístico Nacional</a:t>
            </a:r>
            <a:endParaRPr lang="es-VE" b="1" dirty="0"/>
          </a:p>
        </p:txBody>
      </p:sp>
      <p:sp>
        <p:nvSpPr>
          <p:cNvPr id="3" name="Marcador de contenido 2"/>
          <p:cNvSpPr>
            <a:spLocks noGrp="1"/>
          </p:cNvSpPr>
          <p:nvPr>
            <p:ph idx="1"/>
          </p:nvPr>
        </p:nvSpPr>
        <p:spPr>
          <a:xfrm>
            <a:off x="1562101" y="1905000"/>
            <a:ext cx="9942512" cy="3777622"/>
          </a:xfrm>
        </p:spPr>
        <p:txBody>
          <a:bodyPr>
            <a:noAutofit/>
          </a:bodyPr>
          <a:lstStyle/>
          <a:p>
            <a:pPr algn="just"/>
            <a:r>
              <a:rPr lang="es-MX" sz="2400" dirty="0"/>
              <a:t>El INE de Venezuela, como rector técnico del Sistema Estadístico Nacional, SEN viene desarrollando diferentes programas para el fortalecimiento del SEN, los cuales incluya diferentes acciones con los organismos productores de la información estadística a nivel nacional para mejorar, tanto la producción, la pertinencia, calidad y oportunidad de las mismas y una de las herramientas primordiales es la capacitación estadística las cuáles se da en todos los órganos que conforman los diferentes subsistemas estadísticos.</a:t>
            </a:r>
          </a:p>
        </p:txBody>
      </p:sp>
    </p:spTree>
    <p:extLst>
      <p:ext uri="{BB962C8B-B14F-4D97-AF65-F5344CB8AC3E}">
        <p14:creationId xmlns:p14="http://schemas.microsoft.com/office/powerpoint/2010/main" val="33042986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36944" y="537138"/>
            <a:ext cx="8911687" cy="785590"/>
          </a:xfrm>
        </p:spPr>
        <p:txBody>
          <a:bodyPr/>
          <a:lstStyle/>
          <a:p>
            <a:r>
              <a:rPr lang="es-VE" b="1" dirty="0" smtClean="0"/>
              <a:t>Antecedentes</a:t>
            </a:r>
            <a:endParaRPr lang="es-VE"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7055383"/>
              </p:ext>
            </p:extLst>
          </p:nvPr>
        </p:nvGraphicFramePr>
        <p:xfrm>
          <a:off x="2390250" y="1123950"/>
          <a:ext cx="953505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69335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VE" b="1" dirty="0" smtClean="0"/>
              <a:t>Objetivo General</a:t>
            </a:r>
            <a:endParaRPr lang="es-VE" b="1" dirty="0"/>
          </a:p>
        </p:txBody>
      </p:sp>
      <p:sp>
        <p:nvSpPr>
          <p:cNvPr id="3" name="Marcador de contenido 2"/>
          <p:cNvSpPr>
            <a:spLocks noGrp="1"/>
          </p:cNvSpPr>
          <p:nvPr>
            <p:ph idx="1"/>
          </p:nvPr>
        </p:nvSpPr>
        <p:spPr/>
        <p:txBody>
          <a:bodyPr>
            <a:normAutofit/>
          </a:bodyPr>
          <a:lstStyle/>
          <a:p>
            <a:pPr algn="just"/>
            <a:r>
              <a:rPr lang="es-VE" sz="2400" dirty="0"/>
              <a:t>Involucrar a los profesionales/técnicos de los organismos e instituciones y públicas que trabajen en la producción de estadísticas e indicadores ambientales, para que desarrollen capacidades conceptuales y metodológicas para el procesamiento, sistematización y difusión de estadísticas e indicadores.</a:t>
            </a:r>
          </a:p>
        </p:txBody>
      </p:sp>
    </p:spTree>
    <p:extLst>
      <p:ext uri="{BB962C8B-B14F-4D97-AF65-F5344CB8AC3E}">
        <p14:creationId xmlns:p14="http://schemas.microsoft.com/office/powerpoint/2010/main" val="298135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VE" b="1" dirty="0" smtClean="0"/>
              <a:t>Objetivos específicos</a:t>
            </a:r>
            <a:endParaRPr lang="es-VE" b="1" dirty="0"/>
          </a:p>
        </p:txBody>
      </p:sp>
      <p:sp>
        <p:nvSpPr>
          <p:cNvPr id="3" name="Marcador de contenido 2"/>
          <p:cNvSpPr>
            <a:spLocks noGrp="1"/>
          </p:cNvSpPr>
          <p:nvPr>
            <p:ph idx="1"/>
          </p:nvPr>
        </p:nvSpPr>
        <p:spPr/>
        <p:txBody>
          <a:bodyPr>
            <a:normAutofit/>
          </a:bodyPr>
          <a:lstStyle/>
          <a:p>
            <a:pPr algn="just"/>
            <a:r>
              <a:rPr lang="es-VE" sz="2400" dirty="0"/>
              <a:t>Generar una base conceptual común sobre estadística e indicadores ambientales (datos, estadísticas básicas, indicadores y metadatos).</a:t>
            </a:r>
          </a:p>
          <a:p>
            <a:pPr algn="just"/>
            <a:r>
              <a:rPr lang="es-VE" sz="2400" dirty="0" smtClean="0"/>
              <a:t>Discutir </a:t>
            </a:r>
            <a:r>
              <a:rPr lang="es-VE" sz="2400" dirty="0"/>
              <a:t>criterios y metodologías para mejorar el desarrollo de la estadística ambiental en el contexto nacional.</a:t>
            </a:r>
          </a:p>
          <a:p>
            <a:pPr algn="just"/>
            <a:r>
              <a:rPr lang="es-VE" sz="2400" dirty="0" smtClean="0"/>
              <a:t>Construir </a:t>
            </a:r>
            <a:r>
              <a:rPr lang="es-VE" sz="2400" dirty="0"/>
              <a:t>un sistema de indicadores ambientales nacionales</a:t>
            </a:r>
          </a:p>
        </p:txBody>
      </p:sp>
    </p:spTree>
    <p:extLst>
      <p:ext uri="{BB962C8B-B14F-4D97-AF65-F5344CB8AC3E}">
        <p14:creationId xmlns:p14="http://schemas.microsoft.com/office/powerpoint/2010/main" val="26168540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VE" b="1" dirty="0" smtClean="0"/>
              <a:t>Metodología de los talleres </a:t>
            </a:r>
            <a:endParaRPr lang="es-VE" b="1" dirty="0"/>
          </a:p>
        </p:txBody>
      </p:sp>
      <p:sp>
        <p:nvSpPr>
          <p:cNvPr id="3" name="Marcador de contenido 2"/>
          <p:cNvSpPr>
            <a:spLocks noGrp="1"/>
          </p:cNvSpPr>
          <p:nvPr>
            <p:ph idx="1"/>
          </p:nvPr>
        </p:nvSpPr>
        <p:spPr>
          <a:xfrm>
            <a:off x="2589212" y="1596887"/>
            <a:ext cx="8915400" cy="3777622"/>
          </a:xfrm>
        </p:spPr>
        <p:txBody>
          <a:bodyPr>
            <a:noAutofit/>
          </a:bodyPr>
          <a:lstStyle/>
          <a:p>
            <a:pPr algn="just"/>
            <a:r>
              <a:rPr lang="es-VE" sz="2400" dirty="0"/>
              <a:t>La metodología </a:t>
            </a:r>
            <a:r>
              <a:rPr lang="es-VE" sz="2400" dirty="0" smtClean="0"/>
              <a:t>de los talleres </a:t>
            </a:r>
            <a:r>
              <a:rPr lang="es-VE" sz="2400" dirty="0"/>
              <a:t>está basada en la Guía </a:t>
            </a:r>
            <a:r>
              <a:rPr lang="es-VE" sz="2400" dirty="0" smtClean="0"/>
              <a:t>Metodológica </a:t>
            </a:r>
            <a:r>
              <a:rPr lang="es-VE" sz="2400" dirty="0"/>
              <a:t>de Construcción de Indicadores Ambientales y Desarrollo </a:t>
            </a:r>
            <a:r>
              <a:rPr lang="es-VE" sz="2400" dirty="0" smtClean="0"/>
              <a:t>Sostenible, </a:t>
            </a:r>
            <a:r>
              <a:rPr lang="es-VE" sz="2400" dirty="0"/>
              <a:t>elaborada y difundida en la región por la Comisión Económica de América Latica y el Caribe (CEPAL), la cual lo ha dictado a lo largo de </a:t>
            </a:r>
            <a:r>
              <a:rPr lang="es-VE" sz="2400" dirty="0" smtClean="0"/>
              <a:t>la  última </a:t>
            </a:r>
            <a:r>
              <a:rPr lang="es-VE" sz="2400" dirty="0"/>
              <a:t>década, habiéndose aplicado en numerosas experiencias anteriores, tanto en cursos regionales como nacionales, para participantes de distintas formaciones que trabajan en diferentes instituciones relacionadas con la producción y uso de estadísticas e indicadores ambientales.</a:t>
            </a:r>
          </a:p>
        </p:txBody>
      </p:sp>
    </p:spTree>
    <p:extLst>
      <p:ext uri="{BB962C8B-B14F-4D97-AF65-F5344CB8AC3E}">
        <p14:creationId xmlns:p14="http://schemas.microsoft.com/office/powerpoint/2010/main" val="12688582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VE" b="1" dirty="0" smtClean="0"/>
              <a:t>Metodología de los talleres</a:t>
            </a:r>
            <a:endParaRPr lang="es-VE" b="1" dirty="0"/>
          </a:p>
        </p:txBody>
      </p:sp>
      <p:sp>
        <p:nvSpPr>
          <p:cNvPr id="3" name="Marcador de contenido 2"/>
          <p:cNvSpPr>
            <a:spLocks noGrp="1"/>
          </p:cNvSpPr>
          <p:nvPr>
            <p:ph idx="1"/>
          </p:nvPr>
        </p:nvSpPr>
        <p:spPr>
          <a:xfrm>
            <a:off x="2591068" y="1676400"/>
            <a:ext cx="8915400" cy="3777622"/>
          </a:xfrm>
        </p:spPr>
        <p:txBody>
          <a:bodyPr>
            <a:normAutofit/>
          </a:bodyPr>
          <a:lstStyle/>
          <a:p>
            <a:pPr algn="just"/>
            <a:r>
              <a:rPr lang="es-VE" sz="2400" dirty="0" smtClean="0"/>
              <a:t>Esta experiencia ha sido la base de los documentos de indicadores ambientales, las cuales se han plasmado las propuestas de indicadores ambientales para Venezuela.</a:t>
            </a:r>
          </a:p>
          <a:p>
            <a:pPr algn="just"/>
            <a:endParaRPr lang="es-VE" sz="2400" dirty="0"/>
          </a:p>
        </p:txBody>
      </p:sp>
      <p:pic>
        <p:nvPicPr>
          <p:cNvPr id="4" name="Imagen 3"/>
          <p:cNvPicPr>
            <a:picLocks noChangeAspect="1"/>
          </p:cNvPicPr>
          <p:nvPr/>
        </p:nvPicPr>
        <p:blipFill>
          <a:blip r:embed="rId2"/>
          <a:stretch>
            <a:fillRect/>
          </a:stretch>
        </p:blipFill>
        <p:spPr>
          <a:xfrm>
            <a:off x="2591068" y="3622713"/>
            <a:ext cx="3690462" cy="2767422"/>
          </a:xfrm>
          <a:prstGeom prst="rect">
            <a:avLst/>
          </a:prstGeom>
        </p:spPr>
      </p:pic>
      <p:pic>
        <p:nvPicPr>
          <p:cNvPr id="5" name="Imagen 4"/>
          <p:cNvPicPr>
            <a:picLocks noChangeAspect="1"/>
          </p:cNvPicPr>
          <p:nvPr/>
        </p:nvPicPr>
        <p:blipFill>
          <a:blip r:embed="rId3"/>
          <a:stretch>
            <a:fillRect/>
          </a:stretch>
        </p:blipFill>
        <p:spPr>
          <a:xfrm>
            <a:off x="7376140" y="3622714"/>
            <a:ext cx="3690850" cy="2767422"/>
          </a:xfrm>
          <a:prstGeom prst="rect">
            <a:avLst/>
          </a:prstGeom>
        </p:spPr>
      </p:pic>
    </p:spTree>
    <p:extLst>
      <p:ext uri="{BB962C8B-B14F-4D97-AF65-F5344CB8AC3E}">
        <p14:creationId xmlns:p14="http://schemas.microsoft.com/office/powerpoint/2010/main" val="13338909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6212" y="643988"/>
            <a:ext cx="8911687" cy="1280890"/>
          </a:xfrm>
        </p:spPr>
        <p:txBody>
          <a:bodyPr/>
          <a:lstStyle/>
          <a:p>
            <a:r>
              <a:rPr lang="es-VE" b="1" dirty="0" smtClean="0"/>
              <a:t>Acciones para alcanzar los objetivos</a:t>
            </a:r>
            <a:endParaRPr lang="es-VE" b="1" dirty="0"/>
          </a:p>
        </p:txBody>
      </p:sp>
      <p:sp>
        <p:nvSpPr>
          <p:cNvPr id="3" name="Marcador de contenido 2"/>
          <p:cNvSpPr>
            <a:spLocks noGrp="1"/>
          </p:cNvSpPr>
          <p:nvPr>
            <p:ph idx="1"/>
          </p:nvPr>
        </p:nvSpPr>
        <p:spPr>
          <a:xfrm>
            <a:off x="2191649" y="1636643"/>
            <a:ext cx="9377500" cy="4684644"/>
          </a:xfrm>
        </p:spPr>
        <p:txBody>
          <a:bodyPr>
            <a:normAutofit/>
          </a:bodyPr>
          <a:lstStyle/>
          <a:p>
            <a:pPr algn="just"/>
            <a:r>
              <a:rPr lang="es-VE" sz="2400" dirty="0"/>
              <a:t>Alianza estratégica entre el Instituto Nacional de Estadística con los organismos públicos que tengan inherencia en materia ambiental</a:t>
            </a:r>
            <a:r>
              <a:rPr lang="es-VE" sz="2400" dirty="0" smtClean="0"/>
              <a:t>.</a:t>
            </a:r>
          </a:p>
          <a:p>
            <a:pPr algn="just"/>
            <a:r>
              <a:rPr lang="es-VE" sz="2400" dirty="0"/>
              <a:t>Establecer compromisos entre los involucrados para el cumplimiento de los objetivos </a:t>
            </a:r>
            <a:r>
              <a:rPr lang="es-VE" sz="2400" dirty="0" smtClean="0"/>
              <a:t>propuestos.</a:t>
            </a:r>
          </a:p>
          <a:p>
            <a:pPr algn="just"/>
            <a:r>
              <a:rPr lang="es-VE" sz="2400" dirty="0"/>
              <a:t>Fortalecimiento de las mesas técnicas ambientales para el trabajo integrado de estadísticas e indicadores ambientales</a:t>
            </a:r>
            <a:r>
              <a:rPr lang="es-VE" sz="2400" dirty="0" smtClean="0"/>
              <a:t>.</a:t>
            </a:r>
          </a:p>
          <a:p>
            <a:pPr algn="just"/>
            <a:r>
              <a:rPr lang="es-VE" sz="2400" dirty="0"/>
              <a:t>Monitoreo y seguimiento de los grupos de trabajo (Mesas Técnicas</a:t>
            </a:r>
            <a:r>
              <a:rPr lang="es-VE" sz="2400" dirty="0" smtClean="0"/>
              <a:t>).</a:t>
            </a:r>
          </a:p>
          <a:p>
            <a:pPr algn="just"/>
            <a:r>
              <a:rPr lang="es-VE" sz="2400" dirty="0" smtClean="0"/>
              <a:t>Difusión/divulgación </a:t>
            </a:r>
            <a:r>
              <a:rPr lang="es-VE" sz="2400" dirty="0"/>
              <a:t>de los </a:t>
            </a:r>
            <a:r>
              <a:rPr lang="es-VE" sz="2400" dirty="0" smtClean="0"/>
              <a:t>resultados.</a:t>
            </a:r>
          </a:p>
          <a:p>
            <a:pPr marL="0" indent="0">
              <a:buNone/>
            </a:pPr>
            <a:endParaRPr lang="es-VE" dirty="0"/>
          </a:p>
        </p:txBody>
      </p:sp>
    </p:spTree>
    <p:extLst>
      <p:ext uri="{BB962C8B-B14F-4D97-AF65-F5344CB8AC3E}">
        <p14:creationId xmlns:p14="http://schemas.microsoft.com/office/powerpoint/2010/main" val="3148106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6090" y="604232"/>
            <a:ext cx="8911687" cy="1280890"/>
          </a:xfrm>
        </p:spPr>
        <p:txBody>
          <a:bodyPr/>
          <a:lstStyle/>
          <a:p>
            <a:r>
              <a:rPr lang="es-VE" b="1" dirty="0" smtClean="0"/>
              <a:t>Logros</a:t>
            </a:r>
            <a:endParaRPr lang="es-VE" b="1" dirty="0"/>
          </a:p>
        </p:txBody>
      </p:sp>
      <p:sp>
        <p:nvSpPr>
          <p:cNvPr id="3" name="Marcador de contenido 2"/>
          <p:cNvSpPr>
            <a:spLocks noGrp="1"/>
          </p:cNvSpPr>
          <p:nvPr>
            <p:ph idx="1"/>
          </p:nvPr>
        </p:nvSpPr>
        <p:spPr>
          <a:xfrm>
            <a:off x="2076090" y="1562100"/>
            <a:ext cx="9258300" cy="5295900"/>
          </a:xfrm>
        </p:spPr>
        <p:txBody>
          <a:bodyPr>
            <a:noAutofit/>
          </a:bodyPr>
          <a:lstStyle/>
          <a:p>
            <a:pPr algn="just"/>
            <a:r>
              <a:rPr lang="es-VE" sz="2400" dirty="0"/>
              <a:t>La realización de </a:t>
            </a:r>
            <a:r>
              <a:rPr lang="es-VE" sz="2400" dirty="0" smtClean="0"/>
              <a:t>23 </a:t>
            </a:r>
            <a:r>
              <a:rPr lang="es-VE" sz="2400" dirty="0"/>
              <a:t>talleres nacionales de Metodología de </a:t>
            </a:r>
            <a:r>
              <a:rPr lang="es-VE" sz="2400" dirty="0" smtClean="0"/>
              <a:t>Construcción </a:t>
            </a:r>
            <a:r>
              <a:rPr lang="es-VE" sz="2400" dirty="0"/>
              <a:t>de Indicadores Ambientales y Desarrollo </a:t>
            </a:r>
            <a:r>
              <a:rPr lang="es-VE" sz="2400" dirty="0" smtClean="0"/>
              <a:t>Sostenible.</a:t>
            </a:r>
          </a:p>
          <a:p>
            <a:pPr algn="just"/>
            <a:r>
              <a:rPr lang="es-VE" sz="2400" dirty="0"/>
              <a:t>La instalación de 11 mesas técnicas ambientales a nivel </a:t>
            </a:r>
            <a:r>
              <a:rPr lang="es-VE" sz="2400" dirty="0" smtClean="0"/>
              <a:t>nacional.</a:t>
            </a:r>
          </a:p>
          <a:p>
            <a:pPr algn="just"/>
            <a:r>
              <a:rPr lang="es-VE" sz="2400" dirty="0" smtClean="0"/>
              <a:t>212 </a:t>
            </a:r>
            <a:r>
              <a:rPr lang="es-VE" sz="2400" dirty="0"/>
              <a:t>profesionales/técnicos </a:t>
            </a:r>
            <a:r>
              <a:rPr lang="es-VE" sz="2400" dirty="0" smtClean="0"/>
              <a:t>capacitados en indicadores ambientales.</a:t>
            </a:r>
          </a:p>
          <a:p>
            <a:pPr algn="just"/>
            <a:r>
              <a:rPr lang="es-VE" sz="2400" dirty="0"/>
              <a:t>8</a:t>
            </a:r>
            <a:r>
              <a:rPr lang="es-VE" sz="2400" dirty="0" smtClean="0"/>
              <a:t> </a:t>
            </a:r>
            <a:r>
              <a:rPr lang="es-VE" sz="2400" dirty="0"/>
              <a:t>documentos de indicadores ambientales </a:t>
            </a:r>
            <a:r>
              <a:rPr lang="es-VE" sz="2400" dirty="0" smtClean="0"/>
              <a:t>disponibles.</a:t>
            </a:r>
          </a:p>
          <a:p>
            <a:pPr algn="just"/>
            <a:r>
              <a:rPr lang="es-VE" sz="2400" dirty="0" smtClean="0"/>
              <a:t>Series estadísticas actualizada en las áreas temáticas de: Bosques, calidad del aire, energía eléctrica, energía fósil, incendios forestales, residuos sólidos, agua potable y saneamiento, entre otras.</a:t>
            </a:r>
            <a:endParaRPr lang="es-VE" sz="2400" dirty="0"/>
          </a:p>
        </p:txBody>
      </p:sp>
    </p:spTree>
    <p:extLst>
      <p:ext uri="{BB962C8B-B14F-4D97-AF65-F5344CB8AC3E}">
        <p14:creationId xmlns:p14="http://schemas.microsoft.com/office/powerpoint/2010/main" val="39716680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440266" y="1529673"/>
            <a:ext cx="9247032" cy="5539978"/>
          </a:xfrm>
          <a:prstGeom prst="rect">
            <a:avLst/>
          </a:prstGeom>
          <a:noFill/>
        </p:spPr>
        <p:txBody>
          <a:bodyPr wrap="square" rtlCol="0">
            <a:spAutoFit/>
          </a:bodyPr>
          <a:lstStyle/>
          <a:p>
            <a:pPr marL="285750" indent="-285750">
              <a:buFont typeface="Wingdings" panose="05000000000000000000" pitchFamily="2" charset="2"/>
              <a:buChar char="Ø"/>
            </a:pPr>
            <a:r>
              <a:rPr lang="es-VE" sz="2800" b="1" dirty="0" smtClean="0"/>
              <a:t>Oficina Central de Estadística e Informática (OCEI) 1977 - 2000  </a:t>
            </a:r>
            <a:endParaRPr lang="es-VE" sz="2800" dirty="0"/>
          </a:p>
          <a:p>
            <a:r>
              <a:rPr lang="es-VE" sz="2800" dirty="0" smtClean="0"/>
              <a:t>Entró </a:t>
            </a:r>
            <a:r>
              <a:rPr lang="es-VE" sz="2800" dirty="0"/>
              <a:t>en funcionamiento como órgano auxiliar de la   Presidencia de la República y del Consejo de Ministros</a:t>
            </a:r>
            <a:endParaRPr lang="es-VE" sz="2800" dirty="0" smtClean="0"/>
          </a:p>
          <a:p>
            <a:pPr marL="285750" indent="-285750">
              <a:buFont typeface="Wingdings" panose="05000000000000000000" pitchFamily="2" charset="2"/>
              <a:buChar char="Ø"/>
            </a:pPr>
            <a:endParaRPr lang="es-VE" sz="2800" dirty="0"/>
          </a:p>
          <a:p>
            <a:pPr marL="285750" indent="-285750">
              <a:buFont typeface="Wingdings" panose="05000000000000000000" pitchFamily="2" charset="2"/>
              <a:buChar char="Ø"/>
            </a:pPr>
            <a:r>
              <a:rPr lang="es-VE" sz="2800" b="1" dirty="0" smtClean="0"/>
              <a:t>Instituto Nacional de Estadística (INE) 2001</a:t>
            </a:r>
            <a:endParaRPr lang="es-VE" sz="2800" dirty="0" smtClean="0"/>
          </a:p>
          <a:p>
            <a:pPr algn="just"/>
            <a:r>
              <a:rPr lang="es-VE" sz="2800" dirty="0" smtClean="0"/>
              <a:t>Ser </a:t>
            </a:r>
            <a:r>
              <a:rPr lang="es-VE" sz="2800" dirty="0"/>
              <a:t>un Instituto estadístico de referencia nacional e internacional, con alta capacidad técnica y liderazgo para ejercer la rectoría del Sistema Estadístico Nacional (SEN)</a:t>
            </a:r>
            <a:endParaRPr lang="es-VE" sz="2800" dirty="0" smtClean="0"/>
          </a:p>
          <a:p>
            <a:pPr marL="285750" indent="-285750">
              <a:buFont typeface="Wingdings" panose="05000000000000000000" pitchFamily="2" charset="2"/>
              <a:buChar char="Ø"/>
            </a:pPr>
            <a:endParaRPr lang="es-VE" sz="2800" dirty="0"/>
          </a:p>
          <a:p>
            <a:pPr marL="285750" indent="-285750">
              <a:buFont typeface="Wingdings" panose="05000000000000000000" pitchFamily="2" charset="2"/>
              <a:buChar char="Ø"/>
            </a:pPr>
            <a:endParaRPr lang="es-VE" dirty="0"/>
          </a:p>
        </p:txBody>
      </p:sp>
      <p:sp>
        <p:nvSpPr>
          <p:cNvPr id="3" name="Título 1"/>
          <p:cNvSpPr>
            <a:spLocks noGrp="1"/>
          </p:cNvSpPr>
          <p:nvPr>
            <p:ph type="title"/>
          </p:nvPr>
        </p:nvSpPr>
        <p:spPr>
          <a:xfrm>
            <a:off x="2440266" y="606590"/>
            <a:ext cx="8911687" cy="784887"/>
          </a:xfrm>
        </p:spPr>
        <p:txBody>
          <a:bodyPr/>
          <a:lstStyle/>
          <a:p>
            <a:r>
              <a:rPr lang="es-MX" b="1" dirty="0" smtClean="0"/>
              <a:t>De una oficina a un Instituto Estadístico</a:t>
            </a:r>
            <a:endParaRPr lang="es-MX" b="1" dirty="0"/>
          </a:p>
        </p:txBody>
      </p:sp>
    </p:spTree>
    <p:extLst>
      <p:ext uri="{BB962C8B-B14F-4D97-AF65-F5344CB8AC3E}">
        <p14:creationId xmlns:p14="http://schemas.microsoft.com/office/powerpoint/2010/main" val="38978385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7064" y="425327"/>
            <a:ext cx="8911687" cy="1280890"/>
          </a:xfrm>
        </p:spPr>
        <p:txBody>
          <a:bodyPr/>
          <a:lstStyle/>
          <a:p>
            <a:r>
              <a:rPr lang="es-VE" b="1" dirty="0" smtClean="0"/>
              <a:t>En materia de los Objetivos de Desarrollo Sostenible</a:t>
            </a:r>
            <a:endParaRPr lang="es-VE" b="1" dirty="0"/>
          </a:p>
        </p:txBody>
      </p:sp>
      <p:sp>
        <p:nvSpPr>
          <p:cNvPr id="3" name="Marcador de contenido 2"/>
          <p:cNvSpPr>
            <a:spLocks noGrp="1"/>
          </p:cNvSpPr>
          <p:nvPr>
            <p:ph idx="1"/>
          </p:nvPr>
        </p:nvSpPr>
        <p:spPr>
          <a:xfrm>
            <a:off x="1917063" y="1875181"/>
            <a:ext cx="9910501" cy="4744279"/>
          </a:xfrm>
        </p:spPr>
        <p:txBody>
          <a:bodyPr>
            <a:normAutofit/>
          </a:bodyPr>
          <a:lstStyle/>
          <a:p>
            <a:pPr marL="0" indent="0" algn="just">
              <a:buNone/>
            </a:pPr>
            <a:r>
              <a:rPr lang="es-VE" sz="2400" dirty="0" smtClean="0"/>
              <a:t>En el marco de los Objetivos de Desarrollo Sostenible ODS, las actividades desarrolladas por el Subcomité de Estadísticas Ambientales son:</a:t>
            </a:r>
          </a:p>
          <a:p>
            <a:r>
              <a:rPr lang="es-VE" sz="2400" dirty="0" smtClean="0"/>
              <a:t>Diagnóstico de factibilidad de los indicadores ODS</a:t>
            </a:r>
          </a:p>
          <a:p>
            <a:r>
              <a:rPr lang="es-VE" sz="2400" dirty="0" smtClean="0"/>
              <a:t>Aplicación de la Matriz de Factibilidad de la Producción de Indicadores ODS en Venezuela</a:t>
            </a:r>
          </a:p>
          <a:p>
            <a:r>
              <a:rPr lang="es-VE" sz="2400" dirty="0"/>
              <a:t>Instalación de mesas técnicas prioritarias ODS: </a:t>
            </a:r>
          </a:p>
          <a:p>
            <a:pPr lvl="1"/>
            <a:r>
              <a:rPr lang="es-VE" sz="2200" dirty="0"/>
              <a:t>ODS 6 Agua limpia y saneamiento</a:t>
            </a:r>
          </a:p>
          <a:p>
            <a:pPr lvl="1"/>
            <a:r>
              <a:rPr lang="es-VE" sz="2200" dirty="0"/>
              <a:t>ODS 7 Energía asequible y no contaminante; y</a:t>
            </a:r>
          </a:p>
          <a:p>
            <a:pPr lvl="1"/>
            <a:r>
              <a:rPr lang="es-VE" sz="2200" dirty="0"/>
              <a:t>ODS15 Vida de ecosistemas terrestres.</a:t>
            </a:r>
          </a:p>
        </p:txBody>
      </p:sp>
    </p:spTree>
    <p:extLst>
      <p:ext uri="{BB962C8B-B14F-4D97-AF65-F5344CB8AC3E}">
        <p14:creationId xmlns:p14="http://schemas.microsoft.com/office/powerpoint/2010/main" val="20043437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6090" y="604232"/>
            <a:ext cx="8911687" cy="1280890"/>
          </a:xfrm>
        </p:spPr>
        <p:txBody>
          <a:bodyPr/>
          <a:lstStyle/>
          <a:p>
            <a:r>
              <a:rPr lang="es-VE" b="1" dirty="0"/>
              <a:t>Actividades adicionales</a:t>
            </a:r>
            <a:endParaRPr lang="es-VE" b="1" dirty="0"/>
          </a:p>
        </p:txBody>
      </p:sp>
      <p:sp>
        <p:nvSpPr>
          <p:cNvPr id="3" name="Marcador de contenido 2"/>
          <p:cNvSpPr>
            <a:spLocks noGrp="1"/>
          </p:cNvSpPr>
          <p:nvPr>
            <p:ph idx="1"/>
          </p:nvPr>
        </p:nvSpPr>
        <p:spPr>
          <a:xfrm>
            <a:off x="2076090" y="1279713"/>
            <a:ext cx="9258300" cy="5295900"/>
          </a:xfrm>
        </p:spPr>
        <p:txBody>
          <a:bodyPr>
            <a:noAutofit/>
          </a:bodyPr>
          <a:lstStyle/>
          <a:p>
            <a:pPr algn="just"/>
            <a:r>
              <a:rPr lang="es-MX" sz="2200" dirty="0"/>
              <a:t>Asistencia y participación a cursos, talleres y seminarios</a:t>
            </a:r>
          </a:p>
          <a:p>
            <a:pPr algn="just"/>
            <a:r>
              <a:rPr lang="es-MX" sz="2200" dirty="0"/>
              <a:t>Proyectos internacionales: En el año 2011, Venezuela se suscribió al proyecto de Bienes Públicos Regionales “Desarrollo y fortalecimiento de las estadísticas ambientales oficiales mediante la creación de un marco regional para América Latina y el Caribe”. Este proyecto integro 11 países de ALC, con el fin de fortalecer las estadísticas ambientales de cada uno de los países subscrito en el proyecto. El proyecto se inició en el año 2013 y culminó en el 2017. </a:t>
            </a:r>
          </a:p>
          <a:p>
            <a:pPr algn="just"/>
            <a:r>
              <a:rPr lang="es-MX" sz="2200" dirty="0"/>
              <a:t>Productos: </a:t>
            </a:r>
          </a:p>
          <a:p>
            <a:pPr lvl="1" algn="just"/>
            <a:r>
              <a:rPr lang="es-MX" sz="2200" dirty="0"/>
              <a:t>Un documento de Fortalecimiento de las estadísticas ambientales oficiales.</a:t>
            </a:r>
          </a:p>
          <a:p>
            <a:pPr lvl="1" algn="just"/>
            <a:r>
              <a:rPr lang="es-MX" sz="2200" dirty="0"/>
              <a:t>Un documento de la Caja de Herramientas para el fortalecimiento de las estadísticas ambientales</a:t>
            </a:r>
            <a:endParaRPr lang="es-VE" sz="2200" dirty="0"/>
          </a:p>
        </p:txBody>
      </p:sp>
    </p:spTree>
    <p:extLst>
      <p:ext uri="{BB962C8B-B14F-4D97-AF65-F5344CB8AC3E}">
        <p14:creationId xmlns:p14="http://schemas.microsoft.com/office/powerpoint/2010/main" val="16436137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36337" y="624110"/>
            <a:ext cx="8911687" cy="787247"/>
          </a:xfrm>
        </p:spPr>
        <p:txBody>
          <a:bodyPr/>
          <a:lstStyle/>
          <a:p>
            <a:r>
              <a:rPr lang="es-VE" b="1" dirty="0" smtClean="0"/>
              <a:t>Referencias bibliográficas</a:t>
            </a:r>
            <a:endParaRPr lang="es-VE" b="1" dirty="0"/>
          </a:p>
        </p:txBody>
      </p:sp>
      <p:sp>
        <p:nvSpPr>
          <p:cNvPr id="3" name="Marcador de contenido 2"/>
          <p:cNvSpPr>
            <a:spLocks noGrp="1"/>
          </p:cNvSpPr>
          <p:nvPr>
            <p:ph idx="1"/>
          </p:nvPr>
        </p:nvSpPr>
        <p:spPr>
          <a:xfrm>
            <a:off x="2036337" y="1696278"/>
            <a:ext cx="8915400" cy="3777622"/>
          </a:xfrm>
        </p:spPr>
        <p:txBody>
          <a:bodyPr>
            <a:normAutofit lnSpcReduction="10000"/>
          </a:bodyPr>
          <a:lstStyle/>
          <a:p>
            <a:r>
              <a:rPr lang="es-VE" sz="2200" dirty="0" smtClean="0"/>
              <a:t>www.ine.gob.ve</a:t>
            </a:r>
            <a:endParaRPr lang="es-VE" sz="2200" dirty="0"/>
          </a:p>
          <a:p>
            <a:r>
              <a:rPr lang="es-VE" sz="2200" dirty="0" smtClean="0"/>
              <a:t>INE-GGESA </a:t>
            </a:r>
            <a:r>
              <a:rPr lang="es-VE" sz="2200" dirty="0"/>
              <a:t>(2016). Compilación de Avances de las Mesas Técnicas de los Subcomité de Estadísticas Sociales y Ambientales. </a:t>
            </a:r>
          </a:p>
          <a:p>
            <a:pPr algn="just"/>
            <a:r>
              <a:rPr lang="es-VE" sz="2200" dirty="0" smtClean="0"/>
              <a:t>INE-GEA </a:t>
            </a:r>
            <a:r>
              <a:rPr lang="es-VE" sz="2200" dirty="0"/>
              <a:t>(</a:t>
            </a:r>
            <a:r>
              <a:rPr lang="es-VE" sz="2200" dirty="0" smtClean="0"/>
              <a:t>2018). </a:t>
            </a:r>
            <a:r>
              <a:rPr lang="es-VE" sz="2200" dirty="0"/>
              <a:t>Informe de Gestión Anual del Subcomité de Estadísticas Ambientales. </a:t>
            </a:r>
          </a:p>
          <a:p>
            <a:pPr algn="just"/>
            <a:r>
              <a:rPr lang="es-VE" sz="2200" dirty="0" smtClean="0"/>
              <a:t>INE-GEA </a:t>
            </a:r>
            <a:r>
              <a:rPr lang="es-VE" sz="2200" dirty="0"/>
              <a:t>(2016). Presentación Avances en la Implementación de la Estrategia y Plan de Acción –Venezuela. </a:t>
            </a:r>
          </a:p>
          <a:p>
            <a:pPr algn="just"/>
            <a:r>
              <a:rPr lang="es-VE" sz="2200" dirty="0" smtClean="0"/>
              <a:t>INE-BID </a:t>
            </a:r>
            <a:r>
              <a:rPr lang="es-VE" sz="2200" dirty="0"/>
              <a:t>(2014). Plan de Mejoras de las Estadísticas Ambientales. </a:t>
            </a:r>
          </a:p>
          <a:p>
            <a:endParaRPr lang="es-VE" dirty="0"/>
          </a:p>
        </p:txBody>
      </p:sp>
    </p:spTree>
    <p:extLst>
      <p:ext uri="{BB962C8B-B14F-4D97-AF65-F5344CB8AC3E}">
        <p14:creationId xmlns:p14="http://schemas.microsoft.com/office/powerpoint/2010/main" val="1743529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1041" y="195729"/>
            <a:ext cx="2543735" cy="1695823"/>
          </a:xfrm>
          <a:prstGeom prst="rect">
            <a:avLst/>
          </a:prstGeom>
        </p:spPr>
      </p:pic>
      <p:sp>
        <p:nvSpPr>
          <p:cNvPr id="2" name="Título 1"/>
          <p:cNvSpPr>
            <a:spLocks noGrp="1"/>
          </p:cNvSpPr>
          <p:nvPr>
            <p:ph type="title"/>
          </p:nvPr>
        </p:nvSpPr>
        <p:spPr>
          <a:xfrm>
            <a:off x="1640157" y="2861924"/>
            <a:ext cx="8911687" cy="1280890"/>
          </a:xfrm>
        </p:spPr>
        <p:txBody>
          <a:bodyPr>
            <a:normAutofit/>
          </a:bodyPr>
          <a:lstStyle/>
          <a:p>
            <a:pPr algn="ctr"/>
            <a:r>
              <a:rPr lang="es-VE" sz="5400" b="1" dirty="0" smtClean="0">
                <a:solidFill>
                  <a:schemeClr val="accent6">
                    <a:lumMod val="50000"/>
                  </a:schemeClr>
                </a:solidFill>
                <a:latin typeface="Aharoni" panose="02010803020104030203" pitchFamily="2" charset="-79"/>
                <a:cs typeface="Aharoni" panose="02010803020104030203" pitchFamily="2" charset="-79"/>
              </a:rPr>
              <a:t>Gracias!!</a:t>
            </a:r>
            <a:endParaRPr lang="es-VE" sz="5400" b="1" dirty="0">
              <a:solidFill>
                <a:schemeClr val="accent6">
                  <a:lumMod val="5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45044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00011" y="1733600"/>
            <a:ext cx="10380372" cy="259571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s-VE" sz="2800" dirty="0" smtClean="0"/>
              <a:t>Ese mismo año se establece “</a:t>
            </a:r>
            <a:r>
              <a:rPr lang="es-VE" sz="2800" b="1" dirty="0" smtClean="0"/>
              <a:t>Ley </a:t>
            </a:r>
            <a:r>
              <a:rPr lang="es-VE" sz="2800" b="1" dirty="0"/>
              <a:t>de la Función Pública de </a:t>
            </a:r>
            <a:r>
              <a:rPr lang="es-VE" sz="2800" b="1" dirty="0" smtClean="0"/>
              <a:t>Estadística 2001”</a:t>
            </a:r>
            <a:r>
              <a:rPr lang="es-VE" sz="2800" dirty="0" smtClean="0"/>
              <a:t>, la </a:t>
            </a:r>
            <a:r>
              <a:rPr lang="es-VE" sz="2800" dirty="0"/>
              <a:t>cual constituyó el nuevo marco jurídico que establece y determina el alcance y la finalidad de la función estadística del </a:t>
            </a:r>
            <a:r>
              <a:rPr lang="es-VE" sz="2800" dirty="0" smtClean="0"/>
              <a:t>Estado.</a:t>
            </a:r>
          </a:p>
        </p:txBody>
      </p:sp>
      <p:sp>
        <p:nvSpPr>
          <p:cNvPr id="3" name="Título 1"/>
          <p:cNvSpPr>
            <a:spLocks noGrp="1"/>
          </p:cNvSpPr>
          <p:nvPr>
            <p:ph type="title"/>
          </p:nvPr>
        </p:nvSpPr>
        <p:spPr>
          <a:xfrm>
            <a:off x="1700011" y="626468"/>
            <a:ext cx="8911687" cy="784887"/>
          </a:xfrm>
        </p:spPr>
        <p:txBody>
          <a:bodyPr/>
          <a:lstStyle/>
          <a:p>
            <a:r>
              <a:rPr lang="es-MX" b="1" dirty="0" smtClean="0"/>
              <a:t>Sistema Estadístico Nacional</a:t>
            </a:r>
            <a:endParaRPr lang="es-MX" b="1" dirty="0"/>
          </a:p>
        </p:txBody>
      </p:sp>
    </p:spTree>
    <p:extLst>
      <p:ext uri="{BB962C8B-B14F-4D97-AF65-F5344CB8AC3E}">
        <p14:creationId xmlns:p14="http://schemas.microsoft.com/office/powerpoint/2010/main" val="1562942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00011" y="1673956"/>
            <a:ext cx="10380372" cy="388837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s-VE" sz="2800" dirty="0" smtClean="0"/>
              <a:t>Da la rectoría </a:t>
            </a:r>
            <a:r>
              <a:rPr lang="es-VE" sz="2800" dirty="0"/>
              <a:t>y los principios básicos de la función estadística, los principios del Secreto Estadístico, la creación del </a:t>
            </a:r>
            <a:r>
              <a:rPr lang="es-VE" sz="2800" b="1" dirty="0"/>
              <a:t>Sistema Estadístico Nacional (SEN</a:t>
            </a:r>
            <a:r>
              <a:rPr lang="es-VE" sz="2800" b="1" dirty="0" smtClean="0"/>
              <a:t>), </a:t>
            </a:r>
            <a:r>
              <a:rPr lang="es-VE" sz="2800" dirty="0"/>
              <a:t>con la finalidad de coordinar e integrar los subsistemas encargados de ejercer la actividad estadística del Estado</a:t>
            </a:r>
            <a:r>
              <a:rPr lang="es-VE" sz="2800" dirty="0" smtClean="0"/>
              <a:t>.</a:t>
            </a:r>
            <a:endParaRPr lang="es-VE" dirty="0"/>
          </a:p>
        </p:txBody>
      </p:sp>
    </p:spTree>
    <p:extLst>
      <p:ext uri="{BB962C8B-B14F-4D97-AF65-F5344CB8AC3E}">
        <p14:creationId xmlns:p14="http://schemas.microsoft.com/office/powerpoint/2010/main" val="4069991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39159" y="1303346"/>
            <a:ext cx="9443993" cy="2582731"/>
          </a:xfrm>
        </p:spPr>
        <p:txBody>
          <a:bodyPr>
            <a:noAutofit/>
          </a:bodyPr>
          <a:lstStyle/>
          <a:p>
            <a:pPr marL="457200" indent="-457200">
              <a:lnSpc>
                <a:spcPct val="150000"/>
              </a:lnSpc>
              <a:buFont typeface="Wingdings" panose="05000000000000000000" pitchFamily="2" charset="2"/>
              <a:buChar char="Ø"/>
            </a:pPr>
            <a:r>
              <a:rPr lang="es-VE" sz="2600" dirty="0"/>
              <a:t>Con la nueva transformación del INE, se crea la </a:t>
            </a:r>
            <a:r>
              <a:rPr lang="es-VE" sz="2600" b="1" dirty="0"/>
              <a:t>Gerencia de Estadísticas Ambientales</a:t>
            </a:r>
            <a:r>
              <a:rPr lang="es-VE" sz="2600" dirty="0"/>
              <a:t>, adscrita a la </a:t>
            </a:r>
            <a:r>
              <a:rPr lang="es-VE" sz="2600" b="1" dirty="0"/>
              <a:t>Gerencia General de Estadísticas Sociales </a:t>
            </a:r>
            <a:r>
              <a:rPr lang="es-VE" sz="2600" b="1" dirty="0" smtClean="0"/>
              <a:t>y</a:t>
            </a:r>
            <a:br>
              <a:rPr lang="es-VE" sz="2600" b="1" dirty="0" smtClean="0"/>
            </a:br>
            <a:r>
              <a:rPr lang="es-VE" sz="2600" b="1" dirty="0" smtClean="0"/>
              <a:t> Ambientales</a:t>
            </a:r>
            <a:r>
              <a:rPr lang="es-VE" sz="2600" dirty="0" smtClean="0"/>
              <a:t>.</a:t>
            </a:r>
            <a:endParaRPr lang="es-VE" sz="2600" dirty="0"/>
          </a:p>
        </p:txBody>
      </p:sp>
      <p:sp>
        <p:nvSpPr>
          <p:cNvPr id="5" name="CuadroTexto 4"/>
          <p:cNvSpPr txBox="1"/>
          <p:nvPr/>
        </p:nvSpPr>
        <p:spPr>
          <a:xfrm>
            <a:off x="1791422" y="3809439"/>
            <a:ext cx="9491730" cy="3093154"/>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s-VE" sz="2600" dirty="0" smtClean="0"/>
              <a:t>Su</a:t>
            </a:r>
            <a:r>
              <a:rPr lang="es-VE" sz="2600" b="1" dirty="0" smtClean="0"/>
              <a:t> objetivo </a:t>
            </a:r>
            <a:r>
              <a:rPr lang="es-VE" sz="2600" b="1" dirty="0"/>
              <a:t>principal </a:t>
            </a:r>
            <a:r>
              <a:rPr lang="es-VE" sz="2600" dirty="0"/>
              <a:t>es la elaboración de los Planes Estadísticos y hacer seguimiento a su ejecución, a través del Comité de Coordinación de Estadísticas Centrales en el área ambiental, y los subcomités </a:t>
            </a:r>
            <a:r>
              <a:rPr lang="es-VE" sz="2600" dirty="0" smtClean="0"/>
              <a:t>respectivos.</a:t>
            </a:r>
            <a:endParaRPr lang="es-VE" sz="2600" dirty="0"/>
          </a:p>
        </p:txBody>
      </p:sp>
      <p:sp>
        <p:nvSpPr>
          <p:cNvPr id="4" name="Título 1"/>
          <p:cNvSpPr txBox="1">
            <a:spLocks/>
          </p:cNvSpPr>
          <p:nvPr/>
        </p:nvSpPr>
        <p:spPr>
          <a:xfrm>
            <a:off x="1791422" y="646348"/>
            <a:ext cx="8911687" cy="78488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3200" b="1" dirty="0" smtClean="0"/>
              <a:t>Gerencia de Estadísticas Ambientales</a:t>
            </a:r>
            <a:endParaRPr lang="es-MX" sz="3200" b="1" dirty="0"/>
          </a:p>
        </p:txBody>
      </p:sp>
    </p:spTree>
    <p:extLst>
      <p:ext uri="{BB962C8B-B14F-4D97-AF65-F5344CB8AC3E}">
        <p14:creationId xmlns:p14="http://schemas.microsoft.com/office/powerpoint/2010/main" val="34138235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3006" y="1818486"/>
            <a:ext cx="9268517" cy="4437287"/>
          </a:xfrm>
        </p:spPr>
        <p:txBody>
          <a:bodyPr>
            <a:noAutofit/>
          </a:bodyPr>
          <a:lstStyle/>
          <a:p>
            <a:pPr marL="571500" indent="-571500" algn="just">
              <a:lnSpc>
                <a:spcPct val="150000"/>
              </a:lnSpc>
              <a:buFont typeface="Wingdings" panose="05000000000000000000" pitchFamily="2" charset="2"/>
              <a:buChar char="Ø"/>
            </a:pPr>
            <a:r>
              <a:rPr lang="es-VE" sz="2800" dirty="0"/>
              <a:t>Planificar, coordinar y promover estudios e investigaciones que conduzcan a la generación de información estadística que sirva de soporte cuantitativo para la elaboración de los planes de desarrollo en el área de su competencia</a:t>
            </a:r>
            <a:r>
              <a:rPr lang="es-VE" sz="2800" dirty="0" smtClean="0"/>
              <a:t>.</a:t>
            </a:r>
            <a:br>
              <a:rPr lang="es-VE" sz="2800" dirty="0" smtClean="0"/>
            </a:br>
            <a:r>
              <a:rPr lang="es-VE" sz="2800" dirty="0" smtClean="0"/>
              <a:t> </a:t>
            </a:r>
            <a:r>
              <a:rPr lang="es-VE" sz="2800" dirty="0"/>
              <a:t/>
            </a:r>
            <a:br>
              <a:rPr lang="es-VE" sz="2800" dirty="0"/>
            </a:br>
            <a:r>
              <a:rPr lang="es-VE" sz="2800" dirty="0"/>
              <a:t/>
            </a:r>
            <a:br>
              <a:rPr lang="es-VE" sz="2800" dirty="0"/>
            </a:br>
            <a:endParaRPr lang="es-VE" sz="2800" dirty="0"/>
          </a:p>
        </p:txBody>
      </p:sp>
      <p:sp>
        <p:nvSpPr>
          <p:cNvPr id="3" name="Título 1"/>
          <p:cNvSpPr txBox="1">
            <a:spLocks/>
          </p:cNvSpPr>
          <p:nvPr/>
        </p:nvSpPr>
        <p:spPr>
          <a:xfrm>
            <a:off x="1791422" y="646348"/>
            <a:ext cx="8911687" cy="78488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b="1" dirty="0" smtClean="0"/>
              <a:t>Objetivo principal de la Gerencia</a:t>
            </a:r>
            <a:endParaRPr lang="es-MX" b="1" dirty="0"/>
          </a:p>
        </p:txBody>
      </p:sp>
    </p:spTree>
    <p:extLst>
      <p:ext uri="{BB962C8B-B14F-4D97-AF65-F5344CB8AC3E}">
        <p14:creationId xmlns:p14="http://schemas.microsoft.com/office/powerpoint/2010/main" val="981466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6191</TotalTime>
  <Words>2495</Words>
  <Application>Microsoft Office PowerPoint</Application>
  <PresentationFormat>Panorámica</PresentationFormat>
  <Paragraphs>192</Paragraphs>
  <Slides>53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53</vt:i4>
      </vt:variant>
    </vt:vector>
  </HeadingPairs>
  <TitlesOfParts>
    <vt:vector size="60" baseType="lpstr">
      <vt:lpstr>Aharoni</vt:lpstr>
      <vt:lpstr>Arial</vt:lpstr>
      <vt:lpstr>Calibri</vt:lpstr>
      <vt:lpstr>Century Gothic</vt:lpstr>
      <vt:lpstr>Wingdings</vt:lpstr>
      <vt:lpstr>Wingdings 3</vt:lpstr>
      <vt:lpstr>Espiral</vt:lpstr>
      <vt:lpstr>  Experiencia país  El desarrollo de las  Estadísticas Ambientales en Venezuela </vt:lpstr>
      <vt:lpstr>Presentación de PowerPoint</vt:lpstr>
      <vt:lpstr>Presentación de PowerPoint</vt:lpstr>
      <vt:lpstr>Presentación de PowerPoint</vt:lpstr>
      <vt:lpstr>De una oficina a un Instituto Estadístico</vt:lpstr>
      <vt:lpstr>Sistema Estadístico Nacional</vt:lpstr>
      <vt:lpstr>Presentación de PowerPoint</vt:lpstr>
      <vt:lpstr>Con la nueva transformación del INE, se crea la Gerencia de Estadísticas Ambientales, adscrita a la Gerencia General de Estadísticas Sociales y  Ambientales.</vt:lpstr>
      <vt:lpstr>Planificar, coordinar y promover estudios e investigaciones que conduzcan a la generación de información estadística que sirva de soporte cuantitativo para la elaboración de los planes de desarrollo en el área de su competencia.    </vt:lpstr>
      <vt:lpstr>El presidente del INE aprobó la conformación del  Comité de Estadísticas Ambientales, con la participación de Sistema Estadístico Nacional (SEN). Ministerios y direcciones técnicas y operativa de los diferentes entes públicos     </vt:lpstr>
      <vt:lpstr>2008</vt:lpstr>
      <vt:lpstr>Presentación de PowerPoint</vt:lpstr>
      <vt:lpstr>Presentación de PowerPoint</vt:lpstr>
      <vt:lpstr>Presentación de PowerPoint</vt:lpstr>
      <vt:lpstr>Presentación de PowerPoint</vt:lpstr>
      <vt:lpstr>Presentación de PowerPoint</vt:lpstr>
      <vt:lpstr>Sistema Nacional de Estadísticas Ambientales de Venezuela (SINEA)  Talleres Regionales</vt:lpstr>
      <vt:lpstr>Presentación de PowerPoint</vt:lpstr>
      <vt:lpstr>Presentación de PowerPoint</vt:lpstr>
      <vt:lpstr>Presentación de PowerPoint</vt:lpstr>
      <vt:lpstr>Curso Taller en el estado Táchira, con la asistencia de 40 Funcionarios del  Sistema estadístico Nacional (SEN)</vt:lpstr>
      <vt:lpstr> Primera Publicación de la Gerencia de Estadísticas Ambientales: Indicadores Ambientales  2010. Esta publicación da razón  de los principales indicadores ambientales estructurados por áreas temáticas, realizados con la información oficial proveniente del sistema estadístico Nacional</vt:lpstr>
      <vt:lpstr>Nuevos programas en el SEN</vt:lpstr>
      <vt:lpstr>Presentación de PowerPoint</vt:lpstr>
      <vt:lpstr>Presentación de PowerPoint</vt:lpstr>
      <vt:lpstr>Presentación de PowerPoint</vt:lpstr>
      <vt:lpstr>Subcomité de Estadísticas Ambientales</vt:lpstr>
      <vt:lpstr>Subcomité de Estadísticas Ambientales</vt:lpstr>
      <vt:lpstr>Metodología</vt:lpstr>
      <vt:lpstr>Desafíos</vt:lpstr>
      <vt:lpstr>Logros alcanzados</vt:lpstr>
      <vt:lpstr>Presentación de PowerPoint</vt:lpstr>
      <vt:lpstr>El Diagnóstico de Necesidades de Información Estadística Ambiental (DNIEA) de Venezuela, es un documento que recoge los vacíos de información existentes en las instituciones del Sistema Estadístico Nacional venezolano (SEN)  y es aplicado a los subcomités de estadísticas.  </vt:lpstr>
      <vt:lpstr>Presentación de PowerPoint</vt:lpstr>
      <vt:lpstr>Presentación de PowerPoint</vt:lpstr>
      <vt:lpstr>Difusión de la Información</vt:lpstr>
      <vt:lpstr>Documentos de Indicadores Ambientales  Disponibles 2010-2019 </vt:lpstr>
      <vt:lpstr>Reportes Ambientales 2010-2019</vt:lpstr>
      <vt:lpstr>Documento de Recolección de Manejo de Residuos y Desechos Sólidos 2006-2017</vt:lpstr>
      <vt:lpstr>Documento de Compilación de Resultados/Avances de  Mesas Técnicas</vt:lpstr>
      <vt:lpstr>Presentación de PowerPoint</vt:lpstr>
      <vt:lpstr>Capacitación del Sistema Estadístico Nacional</vt:lpstr>
      <vt:lpstr>Antecedentes</vt:lpstr>
      <vt:lpstr>Objetivo General</vt:lpstr>
      <vt:lpstr>Objetivos específicos</vt:lpstr>
      <vt:lpstr>Metodología de los talleres </vt:lpstr>
      <vt:lpstr>Metodología de los talleres</vt:lpstr>
      <vt:lpstr>Acciones para alcanzar los objetivos</vt:lpstr>
      <vt:lpstr>Logros</vt:lpstr>
      <vt:lpstr>En materia de los Objetivos de Desarrollo Sostenible</vt:lpstr>
      <vt:lpstr>Actividades adicionales</vt:lpstr>
      <vt:lpstr>Referencias bibliográficas</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Estadísticas Ambientales</dc:title>
  <dc:creator>DINOIRA</dc:creator>
  <cp:lastModifiedBy>Émilie Béland</cp:lastModifiedBy>
  <cp:revision>123</cp:revision>
  <dcterms:created xsi:type="dcterms:W3CDTF">2020-04-06T19:41:06Z</dcterms:created>
  <dcterms:modified xsi:type="dcterms:W3CDTF">2020-06-01T22:16:26Z</dcterms:modified>
</cp:coreProperties>
</file>